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65" r:id="rId2"/>
    <p:sldId id="264" r:id="rId3"/>
    <p:sldId id="295" r:id="rId4"/>
    <p:sldId id="289" r:id="rId5"/>
    <p:sldId id="290" r:id="rId6"/>
    <p:sldId id="275" r:id="rId7"/>
    <p:sldId id="276" r:id="rId8"/>
    <p:sldId id="280" r:id="rId9"/>
    <p:sldId id="283" r:id="rId10"/>
    <p:sldId id="281" r:id="rId11"/>
    <p:sldId id="279" r:id="rId12"/>
    <p:sldId id="282" r:id="rId13"/>
    <p:sldId id="293" r:id="rId14"/>
    <p:sldId id="294" r:id="rId15"/>
    <p:sldId id="263" r:id="rId1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E0000"/>
    <a:srgbClr val="E7E9ED"/>
    <a:srgbClr val="D8DB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67910" autoAdjust="0"/>
  </p:normalViewPr>
  <p:slideViewPr>
    <p:cSldViewPr snapToGrid="0">
      <p:cViewPr varScale="1">
        <p:scale>
          <a:sx n="48" d="100"/>
          <a:sy n="48" d="100"/>
        </p:scale>
        <p:origin x="1339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25CDF36-7DE4-41A1-9BC6-F34BF8EE3514}" type="datetimeFigureOut">
              <a:rPr lang="ko-KR" altLang="en-US" smtClean="0"/>
              <a:t>2021-08-20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0A7FBCB-1E6C-428F-B7D0-16DE315DF0D6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2085281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Hello. I’m </a:t>
            </a:r>
            <a:r>
              <a:rPr lang="en-US" altLang="ko-KR" dirty="0" err="1"/>
              <a:t>Cheongjun</a:t>
            </a:r>
            <a:r>
              <a:rPr lang="en-US" altLang="ko-KR" dirty="0"/>
              <a:t> Kim, the presenter of project 11.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The subject of our project is "</a:t>
            </a:r>
            <a:r>
              <a:rPr lang="en-US" altLang="ko-KR" sz="12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Enhancing The Physical Security System of The Company’s Access Control Using RFID</a:t>
            </a:r>
            <a:r>
              <a:rPr lang="en-US" altLang="ko-KR" dirty="0"/>
              <a:t>".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The 7 people below are our team members.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A7FBCB-1E6C-428F-B7D0-16DE315DF0D6}" type="slidenum">
              <a:rPr lang="ko-KR" altLang="en-US" smtClean="0"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6371722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The admin can check the entry time and exit time for each tag. </a:t>
            </a:r>
          </a:p>
          <a:p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In addition, if a tag is reported missing, the system can disable it in the database using the name and password.</a:t>
            </a:r>
            <a:endParaRPr kumimoji="1" lang="ko-Kore-KR" altLang="en-US" u="none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0DC941-5B2E-2F4C-AC57-B43A48AECBA8}" type="slidenum">
              <a:rPr kumimoji="1" lang="ko-Kore-KR" altLang="en-US" smtClean="0"/>
              <a:t>10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33929222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From now on, it's the equipment management part.</a:t>
            </a:r>
            <a:br>
              <a:rPr lang="en-US" altLang="ko-KR" dirty="0"/>
            </a:b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Each equipment has a security level, which can be checked.</a:t>
            </a:r>
            <a:br>
              <a:rPr lang="en-US" altLang="ko-KR" dirty="0"/>
            </a:b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And similarly to user management, registration functions exist.</a:t>
            </a:r>
            <a:br>
              <a:rPr lang="en-US" altLang="ko-KR" dirty="0"/>
            </a:b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The difference is that password information is not included.</a:t>
            </a:r>
            <a:endParaRPr kumimoji="1" lang="ko-Kore-KR" altLang="en-US" u="none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0DC941-5B2E-2F4C-AC57-B43A48AECBA8}" type="slidenum">
              <a:rPr kumimoji="1" lang="ko-Kore-KR" altLang="en-US" smtClean="0"/>
              <a:t>11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58700521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This part is related to renting equipment.</a:t>
            </a:r>
            <a:br>
              <a:rPr lang="en-US" altLang="ko-KR" dirty="0"/>
            </a:b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When someone takes the equipment, they check it, and when they return the equipment, the information in the database is removed.</a:t>
            </a:r>
            <a:endParaRPr kumimoji="1" lang="ko-Kore-KR" altLang="en-US" u="none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0DC941-5B2E-2F4C-AC57-B43A48AECBA8}" type="slidenum">
              <a:rPr kumimoji="1" lang="ko-Kore-KR" altLang="en-US" smtClean="0"/>
              <a:t>12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90426428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This is a demo video for actual run. </a:t>
            </a:r>
          </a:p>
          <a:p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Some functions were omitted due to the time of presentation.</a:t>
            </a:r>
          </a:p>
          <a:p>
            <a:endParaRPr lang="en-US" altLang="ko-KR" b="0" i="0" dirty="0">
              <a:solidFill>
                <a:srgbClr val="000000"/>
              </a:solidFill>
              <a:effectLst/>
              <a:latin typeface="Noto Sans"/>
            </a:endParaRPr>
          </a:p>
          <a:p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(Stop)</a:t>
            </a:r>
          </a:p>
          <a:p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The 10-digit star shape are masked UID from RFID tag.</a:t>
            </a:r>
          </a:p>
          <a:p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The RFID reader actually send 10-digit UID to the system using keyboard emulation method.</a:t>
            </a:r>
          </a:p>
          <a:p>
            <a:endParaRPr lang="en-US" altLang="ko-KR" b="0" i="0" dirty="0">
              <a:solidFill>
                <a:srgbClr val="000000"/>
              </a:solidFill>
              <a:effectLst/>
              <a:latin typeface="Noto Sans"/>
            </a:endParaRPr>
          </a:p>
          <a:p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The demo shows it as a console, but in company it can be provided with a more improved interface, such as GUI.</a:t>
            </a:r>
          </a:p>
          <a:p>
            <a:endParaRPr lang="en-US" altLang="ko-KR" b="0" i="0" dirty="0">
              <a:solidFill>
                <a:srgbClr val="000000"/>
              </a:solidFill>
              <a:effectLst/>
              <a:latin typeface="Noto Sans"/>
            </a:endParaRPr>
          </a:p>
          <a:p>
            <a:endParaRPr lang="en-US" altLang="ko-KR" b="0" i="0" dirty="0">
              <a:solidFill>
                <a:srgbClr val="000000"/>
              </a:solidFill>
              <a:effectLst/>
              <a:latin typeface="Noto Sans"/>
            </a:endParaRPr>
          </a:p>
          <a:p>
            <a:endParaRPr kumimoji="1" lang="en-US" altLang="en-US" b="0" i="0" u="none" dirty="0">
              <a:solidFill>
                <a:srgbClr val="000000"/>
              </a:solidFill>
              <a:effectLst/>
              <a:latin typeface="Noto Sans"/>
            </a:endParaRPr>
          </a:p>
          <a:p>
            <a:endParaRPr kumimoji="1" lang="ko-Kore-KR" altLang="en-US" u="none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0DC941-5B2E-2F4C-AC57-B43A48AECBA8}" type="slidenum">
              <a:rPr kumimoji="1" lang="ko-Kore-KR" altLang="en-US" smtClean="0"/>
              <a:t>13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6632712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Next, we will look at the current problems and the plan of solve the problems in our project.</a:t>
            </a:r>
          </a:p>
          <a:p>
            <a:endParaRPr lang="en-US" altLang="ko-KR" b="0" i="0" dirty="0">
              <a:solidFill>
                <a:srgbClr val="000000"/>
              </a:solidFill>
              <a:effectLst/>
              <a:latin typeface="Noto Sans"/>
            </a:endParaRPr>
          </a:p>
          <a:p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First, finding the UID is time consuming.</a:t>
            </a:r>
            <a:br>
              <a:rPr lang="en-US" altLang="ko-KR" dirty="0"/>
            </a:b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We applied the hash function to the UID.</a:t>
            </a:r>
            <a:br>
              <a:rPr lang="en-US" altLang="ko-KR" dirty="0"/>
            </a:b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By the way, we need to compare set of salt values because the database query use UID.</a:t>
            </a:r>
            <a:br>
              <a:rPr lang="en-US" altLang="ko-KR" dirty="0"/>
            </a:b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In this case, the time complexity can be O(N) in Big O notation.</a:t>
            </a:r>
            <a:endParaRPr kumimoji="1" lang="en-US" altLang="en-US" b="0" i="0" u="none" dirty="0">
              <a:solidFill>
                <a:srgbClr val="000000"/>
              </a:solidFill>
              <a:effectLst/>
              <a:latin typeface="Noto Sans"/>
            </a:endParaRPr>
          </a:p>
          <a:p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We can solve this problem simply.</a:t>
            </a:r>
            <a:br>
              <a:rPr lang="en-US" altLang="ko-KR" dirty="0"/>
            </a:b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The company can use a writable tag in the tag's data area and enter the individual's ID information in that tag.</a:t>
            </a:r>
          </a:p>
          <a:p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Then, they can use this ID for database queries instead of UID.</a:t>
            </a:r>
          </a:p>
          <a:p>
            <a:endParaRPr lang="en-US" altLang="ko-KR" b="0" i="0" dirty="0">
              <a:solidFill>
                <a:srgbClr val="000000"/>
              </a:solidFill>
              <a:effectLst/>
              <a:latin typeface="Noto Sans"/>
            </a:endParaRPr>
          </a:p>
          <a:p>
            <a:r>
              <a:rPr kumimoji="1" lang="en-US" altLang="ko-KR" b="0" i="0" u="none" dirty="0">
                <a:solidFill>
                  <a:srgbClr val="000000"/>
                </a:solidFill>
                <a:effectLst/>
                <a:latin typeface="Noto Sans"/>
              </a:rPr>
              <a:t>Second,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The program only works on Windows operating systems.</a:t>
            </a:r>
            <a:br>
              <a:rPr lang="en-US" altLang="ko-KR" dirty="0"/>
            </a:b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This is because certain modules are imported for functions that mask input data.</a:t>
            </a:r>
          </a:p>
          <a:p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There is also an idea to solve this problem.</a:t>
            </a:r>
          </a:p>
          <a:p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If we replace the function that masks the input values with the "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Noto Sans"/>
              </a:rPr>
              <a:t>getpass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" module, our RFID system can also be used by other operating systems such as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Noto Sans"/>
              </a:rPr>
              <a:t>linux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.</a:t>
            </a:r>
          </a:p>
          <a:p>
            <a:endParaRPr lang="en-US" altLang="ko-KR" b="0" i="0" dirty="0">
              <a:solidFill>
                <a:srgbClr val="000000"/>
              </a:solidFill>
              <a:effectLst/>
              <a:latin typeface="Noto Sans"/>
            </a:endParaRPr>
          </a:p>
          <a:p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With these two improvements, our RFID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Noto Sans"/>
              </a:rPr>
              <a:t>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system will be further enhanced.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0DC941-5B2E-2F4C-AC57-B43A48AECBA8}" type="slidenum">
              <a:rPr kumimoji="1" lang="ko-Kore-KR" altLang="en-US" smtClean="0"/>
              <a:t>14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92074138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This is the end of the presentation.</a:t>
            </a:r>
          </a:p>
          <a:p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Thank you for listening.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A7FBCB-1E6C-428F-B7D0-16DE315DF0D6}" type="slidenum">
              <a:rPr lang="ko-KR" altLang="en-US" smtClean="0"/>
              <a:t>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1248668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This is a table of contents.</a:t>
            </a:r>
          </a:p>
          <a:p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The presentation will proceed in this order.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0A7FBCB-1E6C-428F-B7D0-16DE315DF0D6}" type="slidenum">
              <a:rPr lang="ko-KR" altLang="en-US" smtClean="0"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757785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The goal of our project is to establish access control system using RFID.</a:t>
            </a:r>
          </a:p>
          <a:p>
            <a:r>
              <a:rPr lang="en-US" altLang="ko-KR" dirty="0"/>
              <a:t>Company's access control system is a means of improving security.</a:t>
            </a:r>
            <a:br>
              <a:rPr lang="en-US" altLang="ko-KR" dirty="0"/>
            </a:b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Therefore, the most important goal is "security."</a:t>
            </a:r>
            <a:br>
              <a:rPr lang="en-US" altLang="ko-KR" dirty="0"/>
            </a:b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Not only do we use RFID system to increase company security, but we also have defense against attacks that can occur in the process of information in RFID system.</a:t>
            </a:r>
          </a:p>
          <a:p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We applied the cryptographic hash function "SHA3" to protect privacy information.</a:t>
            </a:r>
            <a:br>
              <a:rPr lang="en-US" altLang="ko-KR" dirty="0"/>
            </a:b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This hash algorithm is one of the most secure hash functions that currently exist.</a:t>
            </a:r>
          </a:p>
          <a:p>
            <a:endParaRPr lang="en-US" altLang="ko-KR" b="0" i="0" dirty="0">
              <a:solidFill>
                <a:srgbClr val="000000"/>
              </a:solidFill>
              <a:effectLst/>
              <a:latin typeface="Noto Sans"/>
            </a:endParaRPr>
          </a:p>
          <a:p>
            <a:endParaRPr kumimoji="1" lang="ko-Kore-KR" altLang="en-US" u="none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0DC941-5B2E-2F4C-AC57-B43A48AECBA8}" type="slidenum">
              <a:rPr kumimoji="1" lang="ko-Kore-KR" altLang="en-US" smtClean="0"/>
              <a:t>3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421823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The second goal is management.</a:t>
            </a:r>
            <a:br>
              <a:rPr lang="en-US" altLang="ko-KR" dirty="0"/>
            </a:b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Our access control system can be installed in places like gate to perform both human management and equipment management.</a:t>
            </a:r>
          </a:p>
          <a:p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In addition, company can use different frequency bands depending on the purpose of use.</a:t>
            </a:r>
          </a:p>
          <a:p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It is appropriate to use High Frequency band if company want to use RFID card tag to verify that the person passing gate.</a:t>
            </a:r>
          </a:p>
          <a:p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Alternatively, company can use Ultra High Frequency band that can recognize objects from longer distance.</a:t>
            </a:r>
            <a:endParaRPr kumimoji="1" lang="ko-Kore-KR" altLang="en-US" u="none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0DC941-5B2E-2F4C-AC57-B43A48AECBA8}" type="slidenum">
              <a:rPr kumimoji="1" lang="ko-Kore-KR" altLang="en-US" smtClean="0"/>
              <a:t>4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273784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The third goal is efficiency.</a:t>
            </a:r>
            <a:br>
              <a:rPr lang="en-US" altLang="ko-KR" dirty="0"/>
            </a:b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Our RFID system allows company to effectively distinguish assets by applying "security levels".</a:t>
            </a:r>
            <a:br>
              <a:rPr lang="en-US" altLang="ko-KR" dirty="0"/>
            </a:b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Security levels distinguish company equipment based on functionality.</a:t>
            </a:r>
            <a:br>
              <a:rPr lang="en-US" altLang="ko-KR" dirty="0"/>
            </a:b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Security levels do not mean the degree of security strictness.</a:t>
            </a:r>
          </a:p>
          <a:p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These are flag for classifying assets within a database.</a:t>
            </a:r>
          </a:p>
          <a:p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However, depending on the company, security levels can also be configured with the degree of security strictness.</a:t>
            </a:r>
            <a:br>
              <a:rPr lang="en-US" altLang="ko-KR" dirty="0"/>
            </a:b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In this case, effective management will be possible depending on the importance of equipment.</a:t>
            </a:r>
          </a:p>
          <a:p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Detailed functions of our project will be presented next chapter.</a:t>
            </a:r>
            <a:endParaRPr kumimoji="1" lang="ko-Kore-KR" altLang="en-US" u="none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0DC941-5B2E-2F4C-AC57-B43A48AECBA8}" type="slidenum">
              <a:rPr kumimoji="1" lang="ko-Kore-KR" altLang="en-US" smtClean="0"/>
              <a:t>5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31869016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latinLnBrk="0">
              <a:lnSpc>
                <a:spcPct val="107000"/>
              </a:lnSpc>
              <a:spcAft>
                <a:spcPts val="800"/>
              </a:spcAft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The figure above shows how our system works.</a:t>
            </a:r>
            <a:br>
              <a:rPr lang="en-US" altLang="ko-KR" dirty="0"/>
            </a:b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RFID tag communicate with reader using antenna. </a:t>
            </a:r>
          </a:p>
          <a:p>
            <a:pPr algn="l" latinLnBrk="0">
              <a:lnSpc>
                <a:spcPct val="107000"/>
              </a:lnSpc>
              <a:spcAft>
                <a:spcPts val="800"/>
              </a:spcAft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The reader recognizes tag and gets the information.</a:t>
            </a:r>
          </a:p>
          <a:p>
            <a:pPr algn="l" latinLnBrk="0">
              <a:lnSpc>
                <a:spcPct val="107000"/>
              </a:lnSpc>
              <a:spcAft>
                <a:spcPts val="800"/>
              </a:spcAft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Tag’s information is passed to the program and protected by hash function.</a:t>
            </a:r>
          </a:p>
          <a:p>
            <a:pPr algn="l" latinLnBrk="0">
              <a:lnSpc>
                <a:spcPct val="107000"/>
              </a:lnSpc>
              <a:spcAft>
                <a:spcPts val="800"/>
              </a:spcAft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Through this process, tag’s information is used in the database as a hash digest.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0DC941-5B2E-2F4C-AC57-B43A48AECBA8}" type="slidenum">
              <a:rPr kumimoji="1" lang="ko-Kore-KR" altLang="en-US" smtClean="0"/>
              <a:t>6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2924165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This is the structure of the database.</a:t>
            </a:r>
            <a:br>
              <a:rPr lang="en-US" altLang="ko-KR" dirty="0"/>
            </a:b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The collection is largely divided into three.</a:t>
            </a:r>
            <a:br>
              <a:rPr lang="en-US" altLang="ko-KR" dirty="0"/>
            </a:b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Material consists of 1 to 4 depending on the security level.</a:t>
            </a:r>
            <a:br>
              <a:rPr lang="en-US" altLang="ko-KR" dirty="0"/>
            </a:b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This can be changed depending on the classification of the security level of the company.</a:t>
            </a:r>
          </a:p>
          <a:p>
            <a:endParaRPr lang="en-US" altLang="ko-KR" b="0" i="0" dirty="0">
              <a:solidFill>
                <a:srgbClr val="000000"/>
              </a:solidFill>
              <a:effectLst/>
              <a:latin typeface="Noto Sans"/>
            </a:endParaRPr>
          </a:p>
          <a:p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"User" is a list of people registered by User management. </a:t>
            </a:r>
          </a:p>
          <a:p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This information is stored with a hash function applied.</a:t>
            </a:r>
          </a:p>
          <a:p>
            <a:endParaRPr lang="en-US" altLang="ko-KR" b="0" i="0" dirty="0">
              <a:solidFill>
                <a:srgbClr val="000000"/>
              </a:solidFill>
              <a:effectLst/>
              <a:latin typeface="Noto Sans"/>
            </a:endParaRPr>
          </a:p>
          <a:p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Salt is a random string to enhance security when processing various information as a hash function.</a:t>
            </a:r>
            <a:br>
              <a:rPr lang="en-US" altLang="ko-KR" dirty="0"/>
            </a:b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This helps defend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Noto Sans"/>
              </a:rPr>
              <a:t>Bruteforce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 or Rainbow Table attacks.</a:t>
            </a:r>
          </a:p>
          <a:p>
            <a:endParaRPr kumimoji="1" lang="ko-Kore-KR" altLang="en-US" u="none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0DC941-5B2E-2F4C-AC57-B43A48AECBA8}" type="slidenum">
              <a:rPr kumimoji="1" lang="ko-Kore-KR" altLang="en-US" smtClean="0"/>
              <a:t>7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23069434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From now on, I will show the operation of the program.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Before the demo video, let me briefly introduce each function.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b="0" i="0" u="none" dirty="0">
              <a:solidFill>
                <a:srgbClr val="000000"/>
              </a:solidFill>
              <a:effectLst/>
              <a:latin typeface="Noto San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Let's start with user management.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en-US" b="0" i="0" u="none" dirty="0">
              <a:solidFill>
                <a:srgbClr val="000000"/>
              </a:solidFill>
              <a:effectLst/>
              <a:latin typeface="Noto San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First function is card registration. 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This is a function of User Management that registers user’s card.</a:t>
            </a:r>
            <a:br>
              <a:rPr lang="en-US" altLang="ko-KR" dirty="0"/>
            </a:b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The user tags the card and enters name and password to register themselves.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0DC941-5B2E-2F4C-AC57-B43A48AECBA8}" type="slidenum">
              <a:rPr kumimoji="1" lang="ko-Kore-KR" altLang="en-US" smtClean="0"/>
              <a:t>8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111558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Next function is access control. </a:t>
            </a:r>
          </a:p>
          <a:p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If people recognize the RFID tag to enter the gate, the entry time is recorded.</a:t>
            </a:r>
          </a:p>
          <a:p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If you tag again, the </a:t>
            </a:r>
            <a:r>
              <a:rPr lang="en-US" altLang="ko-KR" b="0" i="0" dirty="0" err="1">
                <a:solidFill>
                  <a:srgbClr val="000000"/>
                </a:solidFill>
                <a:effectLst/>
                <a:latin typeface="Noto Sans"/>
              </a:rPr>
              <a:t>exit_time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Noto Sans"/>
              </a:rPr>
              <a:t> will be recorded.</a:t>
            </a:r>
            <a:endParaRPr kumimoji="1" lang="ko-Kore-KR" altLang="en-US" u="none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0DC941-5B2E-2F4C-AC57-B43A48AECBA8}" type="slidenum">
              <a:rPr kumimoji="1" lang="ko-Kore-KR" altLang="en-US" smtClean="0"/>
              <a:t>9</a:t>
            </a:fld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10738954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240100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746463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100000">
              <a:schemeClr val="bg1">
                <a:lumMod val="95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530384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7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svg"/><Relationship Id="rId5" Type="http://schemas.openxmlformats.org/officeDocument/2006/relationships/image" Target="../media/image40.png"/><Relationship Id="rId4" Type="http://schemas.openxmlformats.org/officeDocument/2006/relationships/image" Target="../media/image39.sv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svg"/><Relationship Id="rId5" Type="http://schemas.openxmlformats.org/officeDocument/2006/relationships/image" Target="../media/image5.png"/><Relationship Id="rId4" Type="http://schemas.openxmlformats.org/officeDocument/2006/relationships/image" Target="../media/image4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svg"/><Relationship Id="rId3" Type="http://schemas.openxmlformats.org/officeDocument/2006/relationships/image" Target="../media/image7.png"/><Relationship Id="rId7" Type="http://schemas.openxmlformats.org/officeDocument/2006/relationships/image" Target="../media/image11.sv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5.svg"/><Relationship Id="rId5" Type="http://schemas.openxmlformats.org/officeDocument/2006/relationships/image" Target="../media/image9.sv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AA9D1D94-2E3D-4E09-A74E-53D7819EF286}"/>
              </a:ext>
            </a:extLst>
          </p:cNvPr>
          <p:cNvSpPr/>
          <p:nvPr/>
        </p:nvSpPr>
        <p:spPr>
          <a:xfrm>
            <a:off x="400768" y="3104150"/>
            <a:ext cx="11390466" cy="3361526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165D9F7-A4F6-48E1-9B37-6848748A5769}"/>
              </a:ext>
            </a:extLst>
          </p:cNvPr>
          <p:cNvCxnSpPr/>
          <p:nvPr/>
        </p:nvCxnSpPr>
        <p:spPr>
          <a:xfrm>
            <a:off x="400768" y="473949"/>
            <a:ext cx="11390467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5406CF36-8762-4BC9-B13B-194AFCA39FF3}"/>
              </a:ext>
            </a:extLst>
          </p:cNvPr>
          <p:cNvSpPr txBox="1"/>
          <p:nvPr/>
        </p:nvSpPr>
        <p:spPr>
          <a:xfrm>
            <a:off x="2498901" y="3429000"/>
            <a:ext cx="719419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bg1">
                    <a:lumMod val="8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Dividing into two aspects: Human and equipment access control</a:t>
            </a:r>
            <a:endParaRPr lang="ko-KR" altLang="en-US" sz="1600" dirty="0">
              <a:solidFill>
                <a:schemeClr val="bg1">
                  <a:lumMod val="8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85395651-A1D9-4D21-BDFE-BF2763B8A121}"/>
              </a:ext>
            </a:extLst>
          </p:cNvPr>
          <p:cNvCxnSpPr>
            <a:cxnSpLocks/>
          </p:cNvCxnSpPr>
          <p:nvPr/>
        </p:nvCxnSpPr>
        <p:spPr>
          <a:xfrm>
            <a:off x="3174710" y="3336758"/>
            <a:ext cx="5856995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제목 1">
            <a:extLst>
              <a:ext uri="{FF2B5EF4-FFF2-40B4-BE49-F238E27FC236}">
                <a16:creationId xmlns:a16="http://schemas.microsoft.com/office/drawing/2014/main" id="{CBB36A09-151F-49CD-8936-D8440AFE6882}"/>
              </a:ext>
            </a:extLst>
          </p:cNvPr>
          <p:cNvSpPr txBox="1">
            <a:spLocks/>
          </p:cNvSpPr>
          <p:nvPr/>
        </p:nvSpPr>
        <p:spPr>
          <a:xfrm>
            <a:off x="1477108" y="1708575"/>
            <a:ext cx="9237784" cy="612522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28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Enhancing The Physical Security System of The Company’s Access Control Using RFID</a:t>
            </a:r>
            <a:endParaRPr lang="ko-KR" altLang="en-US" sz="28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순서도: 수행의 시작/종료 8">
            <a:extLst>
              <a:ext uri="{FF2B5EF4-FFF2-40B4-BE49-F238E27FC236}">
                <a16:creationId xmlns:a16="http://schemas.microsoft.com/office/drawing/2014/main" id="{F414C9CE-988E-4E07-9708-5FE7BFC59E13}"/>
              </a:ext>
            </a:extLst>
          </p:cNvPr>
          <p:cNvSpPr/>
          <p:nvPr/>
        </p:nvSpPr>
        <p:spPr>
          <a:xfrm>
            <a:off x="3638156" y="4594335"/>
            <a:ext cx="2111434" cy="657996"/>
          </a:xfrm>
          <a:prstGeom prst="flowChartTerminator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29630F2-86EF-40CC-8E7A-7EB52ED9EF17}"/>
              </a:ext>
            </a:extLst>
          </p:cNvPr>
          <p:cNvSpPr txBox="1"/>
          <p:nvPr/>
        </p:nvSpPr>
        <p:spPr>
          <a:xfrm>
            <a:off x="3967992" y="4754055"/>
            <a:ext cx="17562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Jaehyun Shin</a:t>
            </a:r>
            <a:endParaRPr lang="ko-KR" altLang="en-US" sz="16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순서도: 수행의 시작/종료 13">
            <a:extLst>
              <a:ext uri="{FF2B5EF4-FFF2-40B4-BE49-F238E27FC236}">
                <a16:creationId xmlns:a16="http://schemas.microsoft.com/office/drawing/2014/main" id="{126C8349-A8EF-49E6-B72D-3206BB51F8F2}"/>
              </a:ext>
            </a:extLst>
          </p:cNvPr>
          <p:cNvSpPr/>
          <p:nvPr/>
        </p:nvSpPr>
        <p:spPr>
          <a:xfrm>
            <a:off x="1095360" y="4594334"/>
            <a:ext cx="2111434" cy="657996"/>
          </a:xfrm>
          <a:prstGeom prst="flowChartTerminator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777D98A-ADD7-404D-BB3B-EA242DF02542}"/>
              </a:ext>
            </a:extLst>
          </p:cNvPr>
          <p:cNvSpPr txBox="1"/>
          <p:nvPr/>
        </p:nvSpPr>
        <p:spPr>
          <a:xfrm>
            <a:off x="1338109" y="4754054"/>
            <a:ext cx="197354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Cheongjun Kim</a:t>
            </a:r>
            <a:endParaRPr lang="ko-KR" altLang="en-US" sz="16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순서도: 수행의 시작/종료 16">
            <a:extLst>
              <a:ext uri="{FF2B5EF4-FFF2-40B4-BE49-F238E27FC236}">
                <a16:creationId xmlns:a16="http://schemas.microsoft.com/office/drawing/2014/main" id="{4418AB41-F17C-4679-AE2B-609BCDB5544F}"/>
              </a:ext>
            </a:extLst>
          </p:cNvPr>
          <p:cNvSpPr/>
          <p:nvPr/>
        </p:nvSpPr>
        <p:spPr>
          <a:xfrm>
            <a:off x="6286744" y="4591709"/>
            <a:ext cx="2111434" cy="657996"/>
          </a:xfrm>
          <a:prstGeom prst="flowChartTerminator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60C9C8F-12A3-4D39-8648-202A8925AD30}"/>
              </a:ext>
            </a:extLst>
          </p:cNvPr>
          <p:cNvSpPr txBox="1"/>
          <p:nvPr/>
        </p:nvSpPr>
        <p:spPr>
          <a:xfrm>
            <a:off x="6616580" y="4751430"/>
            <a:ext cx="18864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Myoungjin Oh</a:t>
            </a:r>
            <a:endParaRPr lang="ko-KR" altLang="en-US" sz="16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순서도: 수행의 시작/종료 18">
            <a:extLst>
              <a:ext uri="{FF2B5EF4-FFF2-40B4-BE49-F238E27FC236}">
                <a16:creationId xmlns:a16="http://schemas.microsoft.com/office/drawing/2014/main" id="{C0951EA4-C7C2-4230-8EE2-359BB410732E}"/>
              </a:ext>
            </a:extLst>
          </p:cNvPr>
          <p:cNvSpPr/>
          <p:nvPr/>
        </p:nvSpPr>
        <p:spPr>
          <a:xfrm>
            <a:off x="8940977" y="4594334"/>
            <a:ext cx="2111434" cy="657996"/>
          </a:xfrm>
          <a:prstGeom prst="flowChartTerminator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D01CD836-4F01-4220-86A6-CBADB901CA48}"/>
              </a:ext>
            </a:extLst>
          </p:cNvPr>
          <p:cNvSpPr txBox="1"/>
          <p:nvPr/>
        </p:nvSpPr>
        <p:spPr>
          <a:xfrm>
            <a:off x="9183726" y="4754054"/>
            <a:ext cx="204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Sangyeop Park</a:t>
            </a:r>
            <a:endParaRPr lang="ko-KR" altLang="en-US" sz="16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순서도: 수행의 시작/종료 21">
            <a:extLst>
              <a:ext uri="{FF2B5EF4-FFF2-40B4-BE49-F238E27FC236}">
                <a16:creationId xmlns:a16="http://schemas.microsoft.com/office/drawing/2014/main" id="{322F30FF-F5BF-4BE5-BED2-036A8126F335}"/>
              </a:ext>
            </a:extLst>
          </p:cNvPr>
          <p:cNvSpPr/>
          <p:nvPr/>
        </p:nvSpPr>
        <p:spPr>
          <a:xfrm>
            <a:off x="2323611" y="5525904"/>
            <a:ext cx="2111434" cy="657996"/>
          </a:xfrm>
          <a:prstGeom prst="flowChartTerminator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924ADF8-5FA9-4B9E-86B9-0CA0045A8C57}"/>
              </a:ext>
            </a:extLst>
          </p:cNvPr>
          <p:cNvSpPr txBox="1"/>
          <p:nvPr/>
        </p:nvSpPr>
        <p:spPr>
          <a:xfrm>
            <a:off x="2498901" y="5685624"/>
            <a:ext cx="21341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Seunghyeon Lee</a:t>
            </a:r>
            <a:endParaRPr lang="ko-KR" altLang="en-US" sz="16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순서도: 수행의 시작/종료 23">
            <a:extLst>
              <a:ext uri="{FF2B5EF4-FFF2-40B4-BE49-F238E27FC236}">
                <a16:creationId xmlns:a16="http://schemas.microsoft.com/office/drawing/2014/main" id="{60F2995A-8866-4492-A288-949D2072BC60}"/>
              </a:ext>
            </a:extLst>
          </p:cNvPr>
          <p:cNvSpPr/>
          <p:nvPr/>
        </p:nvSpPr>
        <p:spPr>
          <a:xfrm>
            <a:off x="4990147" y="5525904"/>
            <a:ext cx="2111434" cy="657996"/>
          </a:xfrm>
          <a:prstGeom prst="flowChartTerminator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D815451-CF07-4DE3-BED2-7CA4E002D8BF}"/>
              </a:ext>
            </a:extLst>
          </p:cNvPr>
          <p:cNvSpPr txBox="1"/>
          <p:nvPr/>
        </p:nvSpPr>
        <p:spPr>
          <a:xfrm>
            <a:off x="5413111" y="5685624"/>
            <a:ext cx="174777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Uichan Kim</a:t>
            </a:r>
            <a:endParaRPr lang="ko-KR" altLang="en-US" sz="16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순서도: 수행의 시작/종료 25">
            <a:extLst>
              <a:ext uri="{FF2B5EF4-FFF2-40B4-BE49-F238E27FC236}">
                <a16:creationId xmlns:a16="http://schemas.microsoft.com/office/drawing/2014/main" id="{6F053CC2-D719-41DF-BC9A-ACC119C4304D}"/>
              </a:ext>
            </a:extLst>
          </p:cNvPr>
          <p:cNvSpPr/>
          <p:nvPr/>
        </p:nvSpPr>
        <p:spPr>
          <a:xfrm>
            <a:off x="7758839" y="5525904"/>
            <a:ext cx="2111434" cy="657996"/>
          </a:xfrm>
          <a:prstGeom prst="flowChartTerminator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4AC9DB0-A1C4-4501-91D2-D0C01A33143F}"/>
              </a:ext>
            </a:extLst>
          </p:cNvPr>
          <p:cNvSpPr txBox="1"/>
          <p:nvPr/>
        </p:nvSpPr>
        <p:spPr>
          <a:xfrm>
            <a:off x="8063432" y="5685624"/>
            <a:ext cx="19476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6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Zhongyuan Hu</a:t>
            </a:r>
            <a:endParaRPr lang="ko-KR" altLang="en-US" sz="16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8" name="제목 1">
            <a:extLst>
              <a:ext uri="{FF2B5EF4-FFF2-40B4-BE49-F238E27FC236}">
                <a16:creationId xmlns:a16="http://schemas.microsoft.com/office/drawing/2014/main" id="{A48A2577-29E1-4600-A73A-AD082633873E}"/>
              </a:ext>
            </a:extLst>
          </p:cNvPr>
          <p:cNvSpPr txBox="1">
            <a:spLocks/>
          </p:cNvSpPr>
          <p:nvPr/>
        </p:nvSpPr>
        <p:spPr>
          <a:xfrm>
            <a:off x="1426972" y="974490"/>
            <a:ext cx="9237784" cy="612522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ko-KR" sz="2800" b="1" i="1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PROJECT 11</a:t>
            </a:r>
            <a:endParaRPr lang="ko-KR" altLang="en-US" sz="2800" b="1" i="1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43198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30DA6E5F-713A-4A82-957E-0DF8AAA7097E}"/>
              </a:ext>
            </a:extLst>
          </p:cNvPr>
          <p:cNvSpPr/>
          <p:nvPr/>
        </p:nvSpPr>
        <p:spPr>
          <a:xfrm>
            <a:off x="401160" y="432708"/>
            <a:ext cx="129519" cy="653144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L 도형 16">
            <a:extLst>
              <a:ext uri="{FF2B5EF4-FFF2-40B4-BE49-F238E27FC236}">
                <a16:creationId xmlns:a16="http://schemas.microsoft.com/office/drawing/2014/main" id="{A1B9B0C2-A0C1-4F67-86D9-FD6B89EC77B5}"/>
              </a:ext>
            </a:extLst>
          </p:cNvPr>
          <p:cNvSpPr/>
          <p:nvPr/>
        </p:nvSpPr>
        <p:spPr>
          <a:xfrm rot="10800000">
            <a:off x="11430287" y="392324"/>
            <a:ext cx="360946" cy="360000"/>
          </a:xfrm>
          <a:prstGeom prst="corner">
            <a:avLst>
              <a:gd name="adj1" fmla="val 8654"/>
              <a:gd name="adj2" fmla="val 7692"/>
            </a:avLst>
          </a:prstGeom>
          <a:solidFill>
            <a:schemeClr val="tx2">
              <a:lumMod val="50000"/>
            </a:schemeClr>
          </a:solidFill>
          <a:ln w="9525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L 도형 17">
            <a:extLst>
              <a:ext uri="{FF2B5EF4-FFF2-40B4-BE49-F238E27FC236}">
                <a16:creationId xmlns:a16="http://schemas.microsoft.com/office/drawing/2014/main" id="{0411DBFB-508A-4F50-8106-2DD1725F2751}"/>
              </a:ext>
            </a:extLst>
          </p:cNvPr>
          <p:cNvSpPr/>
          <p:nvPr/>
        </p:nvSpPr>
        <p:spPr>
          <a:xfrm>
            <a:off x="400767" y="6082478"/>
            <a:ext cx="360946" cy="360000"/>
          </a:xfrm>
          <a:prstGeom prst="corner">
            <a:avLst>
              <a:gd name="adj1" fmla="val 8654"/>
              <a:gd name="adj2" fmla="val 7692"/>
            </a:avLst>
          </a:prstGeom>
          <a:solidFill>
            <a:schemeClr val="tx2">
              <a:lumMod val="50000"/>
            </a:schemeClr>
          </a:solidFill>
          <a:ln w="9525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4A5DCF5A-3D5C-4614-B4BA-6758187F56E8}"/>
              </a:ext>
            </a:extLst>
          </p:cNvPr>
          <p:cNvSpPr txBox="1">
            <a:spLocks/>
          </p:cNvSpPr>
          <p:nvPr/>
        </p:nvSpPr>
        <p:spPr>
          <a:xfrm>
            <a:off x="666962" y="432708"/>
            <a:ext cx="8206694" cy="6531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 Demonstration</a:t>
            </a:r>
            <a:endParaRPr lang="ko-KR" altLang="en-US" sz="2800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A144874B-457E-4E84-A256-52384E78A4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0785" y="1789883"/>
            <a:ext cx="5183540" cy="22897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56E27CE-437F-40A2-92BD-186B8CBC9002}"/>
              </a:ext>
            </a:extLst>
          </p:cNvPr>
          <p:cNvSpPr txBox="1"/>
          <p:nvPr/>
        </p:nvSpPr>
        <p:spPr>
          <a:xfrm>
            <a:off x="2626429" y="4459360"/>
            <a:ext cx="23322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Check entry &amp; exit time</a:t>
            </a:r>
            <a:endParaRPr lang="ko-KR" altLang="en-US" sz="16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L 도형 10">
            <a:extLst>
              <a:ext uri="{FF2B5EF4-FFF2-40B4-BE49-F238E27FC236}">
                <a16:creationId xmlns:a16="http://schemas.microsoft.com/office/drawing/2014/main" id="{49C3D623-DFB4-4332-BABD-BE85A3BD3F15}"/>
              </a:ext>
            </a:extLst>
          </p:cNvPr>
          <p:cNvSpPr/>
          <p:nvPr/>
        </p:nvSpPr>
        <p:spPr>
          <a:xfrm rot="16200000">
            <a:off x="11429814" y="6082951"/>
            <a:ext cx="360946" cy="360000"/>
          </a:xfrm>
          <a:prstGeom prst="corner">
            <a:avLst>
              <a:gd name="adj1" fmla="val 8654"/>
              <a:gd name="adj2" fmla="val 7692"/>
            </a:avLst>
          </a:prstGeom>
          <a:solidFill>
            <a:schemeClr val="tx2">
              <a:lumMod val="50000"/>
            </a:schemeClr>
          </a:solidFill>
          <a:ln w="9525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B52F2E83-A66A-453D-9618-528E74A3B8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1957" y="1789884"/>
            <a:ext cx="3919258" cy="22897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235C8DD-37FB-41BE-B2A3-EE1CDAFCA230}"/>
              </a:ext>
            </a:extLst>
          </p:cNvPr>
          <p:cNvSpPr txBox="1"/>
          <p:nvPr/>
        </p:nvSpPr>
        <p:spPr>
          <a:xfrm>
            <a:off x="7865460" y="4459726"/>
            <a:ext cx="23322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Report lost and stolen</a:t>
            </a:r>
            <a:endParaRPr lang="ko-KR" altLang="en-US" sz="16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61932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30DA6E5F-713A-4A82-957E-0DF8AAA7097E}"/>
              </a:ext>
            </a:extLst>
          </p:cNvPr>
          <p:cNvSpPr/>
          <p:nvPr/>
        </p:nvSpPr>
        <p:spPr>
          <a:xfrm>
            <a:off x="401160" y="432708"/>
            <a:ext cx="129519" cy="653144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L 도형 16">
            <a:extLst>
              <a:ext uri="{FF2B5EF4-FFF2-40B4-BE49-F238E27FC236}">
                <a16:creationId xmlns:a16="http://schemas.microsoft.com/office/drawing/2014/main" id="{A1B9B0C2-A0C1-4F67-86D9-FD6B89EC77B5}"/>
              </a:ext>
            </a:extLst>
          </p:cNvPr>
          <p:cNvSpPr/>
          <p:nvPr/>
        </p:nvSpPr>
        <p:spPr>
          <a:xfrm rot="10800000">
            <a:off x="11430287" y="392324"/>
            <a:ext cx="360946" cy="360000"/>
          </a:xfrm>
          <a:prstGeom prst="corner">
            <a:avLst>
              <a:gd name="adj1" fmla="val 8654"/>
              <a:gd name="adj2" fmla="val 7692"/>
            </a:avLst>
          </a:prstGeom>
          <a:solidFill>
            <a:schemeClr val="tx2">
              <a:lumMod val="50000"/>
            </a:schemeClr>
          </a:solidFill>
          <a:ln w="9525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L 도형 17">
            <a:extLst>
              <a:ext uri="{FF2B5EF4-FFF2-40B4-BE49-F238E27FC236}">
                <a16:creationId xmlns:a16="http://schemas.microsoft.com/office/drawing/2014/main" id="{0411DBFB-508A-4F50-8106-2DD1725F2751}"/>
              </a:ext>
            </a:extLst>
          </p:cNvPr>
          <p:cNvSpPr/>
          <p:nvPr/>
        </p:nvSpPr>
        <p:spPr>
          <a:xfrm>
            <a:off x="400767" y="6082478"/>
            <a:ext cx="360946" cy="360000"/>
          </a:xfrm>
          <a:prstGeom prst="corner">
            <a:avLst>
              <a:gd name="adj1" fmla="val 8654"/>
              <a:gd name="adj2" fmla="val 7692"/>
            </a:avLst>
          </a:prstGeom>
          <a:solidFill>
            <a:schemeClr val="tx2">
              <a:lumMod val="50000"/>
            </a:schemeClr>
          </a:solidFill>
          <a:ln w="9525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4A5DCF5A-3D5C-4614-B4BA-6758187F56E8}"/>
              </a:ext>
            </a:extLst>
          </p:cNvPr>
          <p:cNvSpPr txBox="1">
            <a:spLocks/>
          </p:cNvSpPr>
          <p:nvPr/>
        </p:nvSpPr>
        <p:spPr>
          <a:xfrm>
            <a:off x="666962" y="432708"/>
            <a:ext cx="8206694" cy="6531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 Demonstration</a:t>
            </a:r>
            <a:endParaRPr lang="ko-KR" altLang="en-US" sz="2800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7C7624F-C6D8-498C-A311-DD7D6495A8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1629" y="1296598"/>
            <a:ext cx="3263750" cy="16846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B1CC143-DCF3-4546-BB73-6D9E6AA070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1629" y="3876789"/>
            <a:ext cx="3263750" cy="19825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A2B2D75-008C-4A2A-A539-571885039A9B}"/>
              </a:ext>
            </a:extLst>
          </p:cNvPr>
          <p:cNvSpPr txBox="1"/>
          <p:nvPr/>
        </p:nvSpPr>
        <p:spPr>
          <a:xfrm>
            <a:off x="1867378" y="3081866"/>
            <a:ext cx="23322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Check the security level</a:t>
            </a:r>
            <a:endParaRPr lang="ko-KR" altLang="en-US" sz="16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E8A195B-D778-4081-8C00-B7326E40AA86}"/>
              </a:ext>
            </a:extLst>
          </p:cNvPr>
          <p:cNvSpPr txBox="1"/>
          <p:nvPr/>
        </p:nvSpPr>
        <p:spPr>
          <a:xfrm>
            <a:off x="1867378" y="5977129"/>
            <a:ext cx="23322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Registration</a:t>
            </a:r>
            <a:endParaRPr lang="ko-KR" altLang="en-US" sz="16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9E13CC9-1743-48DB-BAAA-EA832C5E6A88}"/>
              </a:ext>
            </a:extLst>
          </p:cNvPr>
          <p:cNvSpPr txBox="1"/>
          <p:nvPr/>
        </p:nvSpPr>
        <p:spPr>
          <a:xfrm>
            <a:off x="7317166" y="4931612"/>
            <a:ext cx="23322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Material_4 table</a:t>
            </a:r>
            <a:endParaRPr lang="ko-KR" altLang="en-US" sz="16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6F545F38-8D45-4DD1-8A79-0BFC27F06B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54727" y="2003919"/>
            <a:ext cx="6719892" cy="2850161"/>
          </a:xfrm>
          <a:prstGeom prst="rect">
            <a:avLst/>
          </a:prstGeom>
          <a:effectLst>
            <a:innerShdw blurRad="63500" dist="50800" dir="2700000">
              <a:prstClr val="black">
                <a:alpha val="50000"/>
              </a:prstClr>
            </a:innerShdw>
          </a:effectLst>
        </p:spPr>
      </p:pic>
      <p:sp>
        <p:nvSpPr>
          <p:cNvPr id="12" name="L 도형 11">
            <a:extLst>
              <a:ext uri="{FF2B5EF4-FFF2-40B4-BE49-F238E27FC236}">
                <a16:creationId xmlns:a16="http://schemas.microsoft.com/office/drawing/2014/main" id="{C85657A7-0201-4D7B-B271-7D512E975322}"/>
              </a:ext>
            </a:extLst>
          </p:cNvPr>
          <p:cNvSpPr/>
          <p:nvPr/>
        </p:nvSpPr>
        <p:spPr>
          <a:xfrm rot="16200000">
            <a:off x="11429814" y="6082951"/>
            <a:ext cx="360946" cy="360000"/>
          </a:xfrm>
          <a:prstGeom prst="corner">
            <a:avLst>
              <a:gd name="adj1" fmla="val 8654"/>
              <a:gd name="adj2" fmla="val 7692"/>
            </a:avLst>
          </a:prstGeom>
          <a:solidFill>
            <a:schemeClr val="tx2">
              <a:lumMod val="50000"/>
            </a:schemeClr>
          </a:solidFill>
          <a:ln w="9525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136507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30DA6E5F-713A-4A82-957E-0DF8AAA7097E}"/>
              </a:ext>
            </a:extLst>
          </p:cNvPr>
          <p:cNvSpPr/>
          <p:nvPr/>
        </p:nvSpPr>
        <p:spPr>
          <a:xfrm>
            <a:off x="401160" y="432708"/>
            <a:ext cx="129519" cy="653144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L 도형 16">
            <a:extLst>
              <a:ext uri="{FF2B5EF4-FFF2-40B4-BE49-F238E27FC236}">
                <a16:creationId xmlns:a16="http://schemas.microsoft.com/office/drawing/2014/main" id="{A1B9B0C2-A0C1-4F67-86D9-FD6B89EC77B5}"/>
              </a:ext>
            </a:extLst>
          </p:cNvPr>
          <p:cNvSpPr/>
          <p:nvPr/>
        </p:nvSpPr>
        <p:spPr>
          <a:xfrm rot="10800000">
            <a:off x="11430287" y="392324"/>
            <a:ext cx="360946" cy="360000"/>
          </a:xfrm>
          <a:prstGeom prst="corner">
            <a:avLst>
              <a:gd name="adj1" fmla="val 8654"/>
              <a:gd name="adj2" fmla="val 7692"/>
            </a:avLst>
          </a:prstGeom>
          <a:solidFill>
            <a:schemeClr val="tx2">
              <a:lumMod val="50000"/>
            </a:schemeClr>
          </a:solidFill>
          <a:ln w="9525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L 도형 17">
            <a:extLst>
              <a:ext uri="{FF2B5EF4-FFF2-40B4-BE49-F238E27FC236}">
                <a16:creationId xmlns:a16="http://schemas.microsoft.com/office/drawing/2014/main" id="{0411DBFB-508A-4F50-8106-2DD1725F2751}"/>
              </a:ext>
            </a:extLst>
          </p:cNvPr>
          <p:cNvSpPr/>
          <p:nvPr/>
        </p:nvSpPr>
        <p:spPr>
          <a:xfrm>
            <a:off x="400767" y="6082478"/>
            <a:ext cx="360946" cy="360000"/>
          </a:xfrm>
          <a:prstGeom prst="corner">
            <a:avLst>
              <a:gd name="adj1" fmla="val 8654"/>
              <a:gd name="adj2" fmla="val 7692"/>
            </a:avLst>
          </a:prstGeom>
          <a:solidFill>
            <a:schemeClr val="tx2">
              <a:lumMod val="50000"/>
            </a:schemeClr>
          </a:solidFill>
          <a:ln w="9525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4A5DCF5A-3D5C-4614-B4BA-6758187F56E8}"/>
              </a:ext>
            </a:extLst>
          </p:cNvPr>
          <p:cNvSpPr txBox="1">
            <a:spLocks/>
          </p:cNvSpPr>
          <p:nvPr/>
        </p:nvSpPr>
        <p:spPr>
          <a:xfrm>
            <a:off x="666962" y="432708"/>
            <a:ext cx="8206694" cy="6531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 Demonstration</a:t>
            </a:r>
            <a:endParaRPr lang="ko-KR" altLang="en-US" sz="2800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C5AA0ED-3480-4FEF-A2FA-227DE100C9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2709" y="1652955"/>
            <a:ext cx="3837600" cy="23121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D16446A-1AC9-488F-A515-8EA69173EC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0555" y="1652955"/>
            <a:ext cx="5040679" cy="231210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571260A-5EFB-489C-BCE3-5A52C9886577}"/>
              </a:ext>
            </a:extLst>
          </p:cNvPr>
          <p:cNvSpPr txBox="1"/>
          <p:nvPr/>
        </p:nvSpPr>
        <p:spPr>
          <a:xfrm>
            <a:off x="1685383" y="4510734"/>
            <a:ext cx="23322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Access control</a:t>
            </a:r>
            <a:endParaRPr lang="ko-KR" altLang="en-US" sz="20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6C77DD2-8F84-4E6A-9CBF-815DA3B61066}"/>
              </a:ext>
            </a:extLst>
          </p:cNvPr>
          <p:cNvSpPr txBox="1"/>
          <p:nvPr/>
        </p:nvSpPr>
        <p:spPr>
          <a:xfrm>
            <a:off x="7707530" y="4510734"/>
            <a:ext cx="23322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Return equipment</a:t>
            </a:r>
            <a:endParaRPr lang="ko-KR" altLang="en-US" sz="20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L 도형 10">
            <a:extLst>
              <a:ext uri="{FF2B5EF4-FFF2-40B4-BE49-F238E27FC236}">
                <a16:creationId xmlns:a16="http://schemas.microsoft.com/office/drawing/2014/main" id="{3AE9B978-E447-44A5-BCA5-4D5424C5C672}"/>
              </a:ext>
            </a:extLst>
          </p:cNvPr>
          <p:cNvSpPr/>
          <p:nvPr/>
        </p:nvSpPr>
        <p:spPr>
          <a:xfrm rot="16200000">
            <a:off x="11429814" y="6082951"/>
            <a:ext cx="360946" cy="360000"/>
          </a:xfrm>
          <a:prstGeom prst="corner">
            <a:avLst>
              <a:gd name="adj1" fmla="val 8654"/>
              <a:gd name="adj2" fmla="val 7692"/>
            </a:avLst>
          </a:prstGeom>
          <a:solidFill>
            <a:schemeClr val="tx2">
              <a:lumMod val="50000"/>
            </a:schemeClr>
          </a:solidFill>
          <a:ln w="9525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428742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30DA6E5F-713A-4A82-957E-0DF8AAA7097E}"/>
              </a:ext>
            </a:extLst>
          </p:cNvPr>
          <p:cNvSpPr/>
          <p:nvPr/>
        </p:nvSpPr>
        <p:spPr>
          <a:xfrm>
            <a:off x="401160" y="432708"/>
            <a:ext cx="129519" cy="653144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L 도형 16">
            <a:extLst>
              <a:ext uri="{FF2B5EF4-FFF2-40B4-BE49-F238E27FC236}">
                <a16:creationId xmlns:a16="http://schemas.microsoft.com/office/drawing/2014/main" id="{A1B9B0C2-A0C1-4F67-86D9-FD6B89EC77B5}"/>
              </a:ext>
            </a:extLst>
          </p:cNvPr>
          <p:cNvSpPr/>
          <p:nvPr/>
        </p:nvSpPr>
        <p:spPr>
          <a:xfrm rot="10800000">
            <a:off x="11430287" y="392324"/>
            <a:ext cx="360946" cy="360000"/>
          </a:xfrm>
          <a:prstGeom prst="corner">
            <a:avLst>
              <a:gd name="adj1" fmla="val 8654"/>
              <a:gd name="adj2" fmla="val 7692"/>
            </a:avLst>
          </a:prstGeom>
          <a:solidFill>
            <a:schemeClr val="tx2">
              <a:lumMod val="50000"/>
            </a:schemeClr>
          </a:solidFill>
          <a:ln w="9525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L 도형 17">
            <a:extLst>
              <a:ext uri="{FF2B5EF4-FFF2-40B4-BE49-F238E27FC236}">
                <a16:creationId xmlns:a16="http://schemas.microsoft.com/office/drawing/2014/main" id="{0411DBFB-508A-4F50-8106-2DD1725F2751}"/>
              </a:ext>
            </a:extLst>
          </p:cNvPr>
          <p:cNvSpPr/>
          <p:nvPr/>
        </p:nvSpPr>
        <p:spPr>
          <a:xfrm>
            <a:off x="400767" y="6082478"/>
            <a:ext cx="360946" cy="360000"/>
          </a:xfrm>
          <a:prstGeom prst="corner">
            <a:avLst>
              <a:gd name="adj1" fmla="val 8654"/>
              <a:gd name="adj2" fmla="val 7692"/>
            </a:avLst>
          </a:prstGeom>
          <a:solidFill>
            <a:schemeClr val="tx2">
              <a:lumMod val="50000"/>
            </a:schemeClr>
          </a:solidFill>
          <a:ln w="9525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4A5DCF5A-3D5C-4614-B4BA-6758187F56E8}"/>
              </a:ext>
            </a:extLst>
          </p:cNvPr>
          <p:cNvSpPr txBox="1">
            <a:spLocks/>
          </p:cNvSpPr>
          <p:nvPr/>
        </p:nvSpPr>
        <p:spPr>
          <a:xfrm>
            <a:off x="666962" y="432708"/>
            <a:ext cx="8206694" cy="6531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 Demonstration</a:t>
            </a:r>
            <a:endParaRPr lang="ko-KR" altLang="en-US" sz="2800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L 도형 12">
            <a:extLst>
              <a:ext uri="{FF2B5EF4-FFF2-40B4-BE49-F238E27FC236}">
                <a16:creationId xmlns:a16="http://schemas.microsoft.com/office/drawing/2014/main" id="{A2418948-F848-4286-8334-9D1AD55B3F61}"/>
              </a:ext>
            </a:extLst>
          </p:cNvPr>
          <p:cNvSpPr/>
          <p:nvPr/>
        </p:nvSpPr>
        <p:spPr>
          <a:xfrm rot="16200000">
            <a:off x="11429814" y="6082951"/>
            <a:ext cx="360946" cy="360000"/>
          </a:xfrm>
          <a:prstGeom prst="corner">
            <a:avLst>
              <a:gd name="adj1" fmla="val 8654"/>
              <a:gd name="adj2" fmla="val 7692"/>
            </a:avLst>
          </a:prstGeom>
          <a:solidFill>
            <a:schemeClr val="tx2">
              <a:lumMod val="50000"/>
            </a:schemeClr>
          </a:solidFill>
          <a:ln w="9525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" name="project11_demo">
            <a:hlinkClick r:id="" action="ppaction://media"/>
            <a:extLst>
              <a:ext uri="{FF2B5EF4-FFF2-40B4-BE49-F238E27FC236}">
                <a16:creationId xmlns:a16="http://schemas.microsoft.com/office/drawing/2014/main" id="{78CB426B-E4BA-457A-BF37-5F5EF9CF026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81716" y="1085853"/>
            <a:ext cx="10000193" cy="4996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770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119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30DA6E5F-713A-4A82-957E-0DF8AAA7097E}"/>
              </a:ext>
            </a:extLst>
          </p:cNvPr>
          <p:cNvSpPr/>
          <p:nvPr/>
        </p:nvSpPr>
        <p:spPr>
          <a:xfrm>
            <a:off x="401160" y="432708"/>
            <a:ext cx="129519" cy="653144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L 도형 16">
            <a:extLst>
              <a:ext uri="{FF2B5EF4-FFF2-40B4-BE49-F238E27FC236}">
                <a16:creationId xmlns:a16="http://schemas.microsoft.com/office/drawing/2014/main" id="{A1B9B0C2-A0C1-4F67-86D9-FD6B89EC77B5}"/>
              </a:ext>
            </a:extLst>
          </p:cNvPr>
          <p:cNvSpPr/>
          <p:nvPr/>
        </p:nvSpPr>
        <p:spPr>
          <a:xfrm rot="10800000">
            <a:off x="11430287" y="392324"/>
            <a:ext cx="360946" cy="360000"/>
          </a:xfrm>
          <a:prstGeom prst="corner">
            <a:avLst>
              <a:gd name="adj1" fmla="val 8654"/>
              <a:gd name="adj2" fmla="val 7692"/>
            </a:avLst>
          </a:prstGeom>
          <a:solidFill>
            <a:schemeClr val="tx2">
              <a:lumMod val="50000"/>
            </a:schemeClr>
          </a:solidFill>
          <a:ln w="9525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L 도형 17">
            <a:extLst>
              <a:ext uri="{FF2B5EF4-FFF2-40B4-BE49-F238E27FC236}">
                <a16:creationId xmlns:a16="http://schemas.microsoft.com/office/drawing/2014/main" id="{0411DBFB-508A-4F50-8106-2DD1725F2751}"/>
              </a:ext>
            </a:extLst>
          </p:cNvPr>
          <p:cNvSpPr/>
          <p:nvPr/>
        </p:nvSpPr>
        <p:spPr>
          <a:xfrm>
            <a:off x="400767" y="6082478"/>
            <a:ext cx="360946" cy="360000"/>
          </a:xfrm>
          <a:prstGeom prst="corner">
            <a:avLst>
              <a:gd name="adj1" fmla="val 8654"/>
              <a:gd name="adj2" fmla="val 7692"/>
            </a:avLst>
          </a:prstGeom>
          <a:solidFill>
            <a:schemeClr val="tx2">
              <a:lumMod val="50000"/>
            </a:schemeClr>
          </a:solidFill>
          <a:ln w="9525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4A5DCF5A-3D5C-4614-B4BA-6758187F56E8}"/>
              </a:ext>
            </a:extLst>
          </p:cNvPr>
          <p:cNvSpPr txBox="1">
            <a:spLocks/>
          </p:cNvSpPr>
          <p:nvPr/>
        </p:nvSpPr>
        <p:spPr>
          <a:xfrm>
            <a:off x="666962" y="432708"/>
            <a:ext cx="8575512" cy="6531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4. Current Problem and Improvement Plan of Project</a:t>
            </a:r>
            <a:endParaRPr lang="ko-KR" altLang="en-US" sz="2800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L 도형 12">
            <a:extLst>
              <a:ext uri="{FF2B5EF4-FFF2-40B4-BE49-F238E27FC236}">
                <a16:creationId xmlns:a16="http://schemas.microsoft.com/office/drawing/2014/main" id="{A2418948-F848-4286-8334-9D1AD55B3F61}"/>
              </a:ext>
            </a:extLst>
          </p:cNvPr>
          <p:cNvSpPr/>
          <p:nvPr/>
        </p:nvSpPr>
        <p:spPr>
          <a:xfrm rot="16200000">
            <a:off x="11429814" y="6082951"/>
            <a:ext cx="360946" cy="360000"/>
          </a:xfrm>
          <a:prstGeom prst="corner">
            <a:avLst>
              <a:gd name="adj1" fmla="val 8654"/>
              <a:gd name="adj2" fmla="val 7692"/>
            </a:avLst>
          </a:prstGeom>
          <a:solidFill>
            <a:schemeClr val="tx2">
              <a:lumMod val="50000"/>
            </a:schemeClr>
          </a:solidFill>
          <a:ln w="9525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순서도: 수행의 시작/종료 6">
            <a:extLst>
              <a:ext uri="{FF2B5EF4-FFF2-40B4-BE49-F238E27FC236}">
                <a16:creationId xmlns:a16="http://schemas.microsoft.com/office/drawing/2014/main" id="{7A81B947-36E4-4FC5-A38C-DDE58505DAE3}"/>
              </a:ext>
            </a:extLst>
          </p:cNvPr>
          <p:cNvSpPr/>
          <p:nvPr/>
        </p:nvSpPr>
        <p:spPr>
          <a:xfrm>
            <a:off x="2022421" y="4651126"/>
            <a:ext cx="2840998" cy="746178"/>
          </a:xfrm>
          <a:prstGeom prst="flowChartTerminator">
            <a:avLst/>
          </a:prstGeom>
          <a:solidFill>
            <a:schemeClr val="accent2">
              <a:lumMod val="75000"/>
            </a:schemeClr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/>
              <a:t>Current Problems</a:t>
            </a:r>
            <a:endParaRPr lang="ko-KR" altLang="en-US" sz="2000" dirty="0"/>
          </a:p>
        </p:txBody>
      </p:sp>
      <p:sp>
        <p:nvSpPr>
          <p:cNvPr id="9" name="순서도: 수행의 시작/종료 8">
            <a:extLst>
              <a:ext uri="{FF2B5EF4-FFF2-40B4-BE49-F238E27FC236}">
                <a16:creationId xmlns:a16="http://schemas.microsoft.com/office/drawing/2014/main" id="{649087C9-48D3-46AB-81AA-780AF94B3890}"/>
              </a:ext>
            </a:extLst>
          </p:cNvPr>
          <p:cNvSpPr/>
          <p:nvPr/>
        </p:nvSpPr>
        <p:spPr>
          <a:xfrm>
            <a:off x="7283320" y="4651126"/>
            <a:ext cx="2840998" cy="746178"/>
          </a:xfrm>
          <a:prstGeom prst="flowChartTerminator">
            <a:avLst/>
          </a:prstGeom>
          <a:solidFill>
            <a:srgbClr val="00B050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dirty="0"/>
              <a:t>Improvement Plan</a:t>
            </a:r>
            <a:endParaRPr lang="ko-KR" altLang="en-US" sz="2000" dirty="0"/>
          </a:p>
        </p:txBody>
      </p:sp>
      <p:pic>
        <p:nvPicPr>
          <p:cNvPr id="3" name="그래픽 2" descr="자극 물질 단색으로 채워진">
            <a:extLst>
              <a:ext uri="{FF2B5EF4-FFF2-40B4-BE49-F238E27FC236}">
                <a16:creationId xmlns:a16="http://schemas.microsoft.com/office/drawing/2014/main" id="{907C72D3-4EBC-4EA9-8277-A07A5CAA76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22421" y="1460696"/>
            <a:ext cx="2747888" cy="2747890"/>
          </a:xfrm>
          <a:prstGeom prst="rect">
            <a:avLst/>
          </a:prstGeom>
        </p:spPr>
      </p:pic>
      <p:pic>
        <p:nvPicPr>
          <p:cNvPr id="6" name="그래픽 5" descr="상향 추세 단색으로 채워진">
            <a:extLst>
              <a:ext uri="{FF2B5EF4-FFF2-40B4-BE49-F238E27FC236}">
                <a16:creationId xmlns:a16="http://schemas.microsoft.com/office/drawing/2014/main" id="{5176225D-D963-4C8F-A184-5B3BF1EB98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098409" y="1299055"/>
            <a:ext cx="3071170" cy="3071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9138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AA9D1D94-2E3D-4E09-A74E-53D7819EF286}"/>
              </a:ext>
            </a:extLst>
          </p:cNvPr>
          <p:cNvSpPr/>
          <p:nvPr/>
        </p:nvSpPr>
        <p:spPr>
          <a:xfrm>
            <a:off x="409073" y="392323"/>
            <a:ext cx="11382161" cy="3104853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54A55C58-F6AA-452C-8104-B0A633B6C582}"/>
              </a:ext>
            </a:extLst>
          </p:cNvPr>
          <p:cNvSpPr txBox="1">
            <a:spLocks/>
          </p:cNvSpPr>
          <p:nvPr/>
        </p:nvSpPr>
        <p:spPr>
          <a:xfrm>
            <a:off x="4640785" y="2723280"/>
            <a:ext cx="2910427" cy="773899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dirty="0">
                <a:solidFill>
                  <a:srgbClr val="E7E9ED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you</a:t>
            </a:r>
            <a:endParaRPr lang="ko-KR" altLang="en-US" dirty="0">
              <a:solidFill>
                <a:srgbClr val="E7E9ED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5FFBA8-5516-4132-9A27-B7D17C47B0EF}"/>
              </a:ext>
            </a:extLst>
          </p:cNvPr>
          <p:cNvSpPr txBox="1"/>
          <p:nvPr/>
        </p:nvSpPr>
        <p:spPr>
          <a:xfrm>
            <a:off x="5778684" y="3595774"/>
            <a:ext cx="63463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Q&amp;A</a:t>
            </a:r>
            <a:endParaRPr lang="ko-KR" altLang="en-US" sz="1600" b="1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650222AA-23BC-4412-B5C0-DB0EC03997B6}"/>
              </a:ext>
            </a:extLst>
          </p:cNvPr>
          <p:cNvCxnSpPr/>
          <p:nvPr/>
        </p:nvCxnSpPr>
        <p:spPr>
          <a:xfrm>
            <a:off x="400767" y="6465676"/>
            <a:ext cx="11390467" cy="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9F30CEBC-7277-4DDD-A8A1-E74EDEC4A9E2}"/>
              </a:ext>
            </a:extLst>
          </p:cNvPr>
          <p:cNvSpPr txBox="1"/>
          <p:nvPr/>
        </p:nvSpPr>
        <p:spPr>
          <a:xfrm>
            <a:off x="3406792" y="6028524"/>
            <a:ext cx="586420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ko-Kore-KR" sz="1600" i="1" dirty="0">
                <a:solidFill>
                  <a:schemeClr val="bg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Please feel free to ask question and contact us any time. </a:t>
            </a:r>
            <a:endParaRPr kumimoji="1" lang="ko-Kore-KR" altLang="en-US" sz="1600" i="1" dirty="0">
              <a:solidFill>
                <a:schemeClr val="bg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61210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7BAF63A8-38DB-4C27-90C3-5012549E8F12}"/>
              </a:ext>
            </a:extLst>
          </p:cNvPr>
          <p:cNvSpPr txBox="1"/>
          <p:nvPr/>
        </p:nvSpPr>
        <p:spPr>
          <a:xfrm>
            <a:off x="4196740" y="2307140"/>
            <a:ext cx="4621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Project Goal </a:t>
            </a:r>
            <a:endParaRPr lang="ko-KR" altLang="en-US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제목 1">
            <a:extLst>
              <a:ext uri="{FF2B5EF4-FFF2-40B4-BE49-F238E27FC236}">
                <a16:creationId xmlns:a16="http://schemas.microsoft.com/office/drawing/2014/main" id="{B1F60ABA-8E61-42E5-8215-AA5589F52D24}"/>
              </a:ext>
            </a:extLst>
          </p:cNvPr>
          <p:cNvSpPr txBox="1">
            <a:spLocks/>
          </p:cNvSpPr>
          <p:nvPr/>
        </p:nvSpPr>
        <p:spPr>
          <a:xfrm>
            <a:off x="5182207" y="959355"/>
            <a:ext cx="1827584" cy="517226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32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Contents</a:t>
            </a:r>
            <a:endParaRPr lang="ko-KR" altLang="en-US" sz="32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F29E5F-6EE6-4391-B898-D2BE16592A13}"/>
              </a:ext>
            </a:extLst>
          </p:cNvPr>
          <p:cNvSpPr txBox="1"/>
          <p:nvPr/>
        </p:nvSpPr>
        <p:spPr>
          <a:xfrm>
            <a:off x="4204904" y="3857848"/>
            <a:ext cx="4621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 Demonstration</a:t>
            </a:r>
            <a:endParaRPr lang="ko-KR" altLang="en-US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527A0E1-3BEE-4F72-9C24-B3E4C28801A6}"/>
              </a:ext>
            </a:extLst>
          </p:cNvPr>
          <p:cNvSpPr txBox="1"/>
          <p:nvPr/>
        </p:nvSpPr>
        <p:spPr>
          <a:xfrm>
            <a:off x="4196740" y="3082494"/>
            <a:ext cx="4621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How the System Works</a:t>
            </a:r>
            <a:endParaRPr lang="ko-KR" altLang="en-US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7165D9F7-A4F6-48E1-9B37-6848748A5769}"/>
              </a:ext>
            </a:extLst>
          </p:cNvPr>
          <p:cNvCxnSpPr>
            <a:cxnSpLocks/>
          </p:cNvCxnSpPr>
          <p:nvPr/>
        </p:nvCxnSpPr>
        <p:spPr>
          <a:xfrm>
            <a:off x="4980930" y="1476581"/>
            <a:ext cx="223013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L 도형 17">
            <a:extLst>
              <a:ext uri="{FF2B5EF4-FFF2-40B4-BE49-F238E27FC236}">
                <a16:creationId xmlns:a16="http://schemas.microsoft.com/office/drawing/2014/main" id="{15309232-976D-43D7-B916-4B028CB067AD}"/>
              </a:ext>
            </a:extLst>
          </p:cNvPr>
          <p:cNvSpPr/>
          <p:nvPr/>
        </p:nvSpPr>
        <p:spPr>
          <a:xfrm rot="5400000">
            <a:off x="400767" y="392324"/>
            <a:ext cx="360946" cy="360000"/>
          </a:xfrm>
          <a:prstGeom prst="corner">
            <a:avLst>
              <a:gd name="adj1" fmla="val 8654"/>
              <a:gd name="adj2" fmla="val 7692"/>
            </a:avLst>
          </a:prstGeom>
          <a:solidFill>
            <a:schemeClr val="tx2">
              <a:lumMod val="50000"/>
            </a:schemeClr>
          </a:solidFill>
          <a:ln w="9525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L 도형 18">
            <a:extLst>
              <a:ext uri="{FF2B5EF4-FFF2-40B4-BE49-F238E27FC236}">
                <a16:creationId xmlns:a16="http://schemas.microsoft.com/office/drawing/2014/main" id="{9630184E-F7E3-4132-BC9F-91F0820C718C}"/>
              </a:ext>
            </a:extLst>
          </p:cNvPr>
          <p:cNvSpPr/>
          <p:nvPr/>
        </p:nvSpPr>
        <p:spPr>
          <a:xfrm rot="16200000">
            <a:off x="11429814" y="6082951"/>
            <a:ext cx="360946" cy="360000"/>
          </a:xfrm>
          <a:prstGeom prst="corner">
            <a:avLst>
              <a:gd name="adj1" fmla="val 8654"/>
              <a:gd name="adj2" fmla="val 7692"/>
            </a:avLst>
          </a:prstGeom>
          <a:solidFill>
            <a:schemeClr val="tx2">
              <a:lumMod val="50000"/>
            </a:schemeClr>
          </a:solidFill>
          <a:ln w="9525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3FDB356-24A2-4D38-9C77-C694C78517D3}"/>
              </a:ext>
            </a:extLst>
          </p:cNvPr>
          <p:cNvSpPr txBox="1"/>
          <p:nvPr/>
        </p:nvSpPr>
        <p:spPr>
          <a:xfrm>
            <a:off x="4204904" y="4633202"/>
            <a:ext cx="56565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4. Current Problem and Improvement Plan of Project</a:t>
            </a:r>
            <a:endParaRPr lang="ko-KR" altLang="en-US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417656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30DA6E5F-713A-4A82-957E-0DF8AAA7097E}"/>
              </a:ext>
            </a:extLst>
          </p:cNvPr>
          <p:cNvSpPr/>
          <p:nvPr/>
        </p:nvSpPr>
        <p:spPr>
          <a:xfrm>
            <a:off x="401160" y="432708"/>
            <a:ext cx="129519" cy="653144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L 도형 16">
            <a:extLst>
              <a:ext uri="{FF2B5EF4-FFF2-40B4-BE49-F238E27FC236}">
                <a16:creationId xmlns:a16="http://schemas.microsoft.com/office/drawing/2014/main" id="{A1B9B0C2-A0C1-4F67-86D9-FD6B89EC77B5}"/>
              </a:ext>
            </a:extLst>
          </p:cNvPr>
          <p:cNvSpPr/>
          <p:nvPr/>
        </p:nvSpPr>
        <p:spPr>
          <a:xfrm rot="10800000">
            <a:off x="11430287" y="392324"/>
            <a:ext cx="360946" cy="360000"/>
          </a:xfrm>
          <a:prstGeom prst="corner">
            <a:avLst>
              <a:gd name="adj1" fmla="val 8654"/>
              <a:gd name="adj2" fmla="val 7692"/>
            </a:avLst>
          </a:prstGeom>
          <a:solidFill>
            <a:schemeClr val="tx2">
              <a:lumMod val="50000"/>
            </a:schemeClr>
          </a:solidFill>
          <a:ln w="9525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L 도형 17">
            <a:extLst>
              <a:ext uri="{FF2B5EF4-FFF2-40B4-BE49-F238E27FC236}">
                <a16:creationId xmlns:a16="http://schemas.microsoft.com/office/drawing/2014/main" id="{0411DBFB-508A-4F50-8106-2DD1725F2751}"/>
              </a:ext>
            </a:extLst>
          </p:cNvPr>
          <p:cNvSpPr/>
          <p:nvPr/>
        </p:nvSpPr>
        <p:spPr>
          <a:xfrm>
            <a:off x="400767" y="6082478"/>
            <a:ext cx="360946" cy="360000"/>
          </a:xfrm>
          <a:prstGeom prst="corner">
            <a:avLst>
              <a:gd name="adj1" fmla="val 8654"/>
              <a:gd name="adj2" fmla="val 7692"/>
            </a:avLst>
          </a:prstGeom>
          <a:solidFill>
            <a:schemeClr val="tx2">
              <a:lumMod val="50000"/>
            </a:schemeClr>
          </a:solidFill>
          <a:ln w="9525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4A5DCF5A-3D5C-4614-B4BA-6758187F56E8}"/>
              </a:ext>
            </a:extLst>
          </p:cNvPr>
          <p:cNvSpPr txBox="1">
            <a:spLocks/>
          </p:cNvSpPr>
          <p:nvPr/>
        </p:nvSpPr>
        <p:spPr>
          <a:xfrm>
            <a:off x="666962" y="432708"/>
            <a:ext cx="8206694" cy="6531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Project Goal</a:t>
            </a:r>
            <a:endParaRPr lang="ko-KR" altLang="en-US" sz="2800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990AAF8-151D-4CB9-A23E-A5D37AC4A43B}"/>
              </a:ext>
            </a:extLst>
          </p:cNvPr>
          <p:cNvSpPr txBox="1"/>
          <p:nvPr/>
        </p:nvSpPr>
        <p:spPr>
          <a:xfrm>
            <a:off x="3840480" y="1085852"/>
            <a:ext cx="45110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“Security”</a:t>
            </a:r>
            <a:endParaRPr lang="ko-KR" altLang="en-US" sz="4000" b="1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4" name="그림 33">
            <a:extLst>
              <a:ext uri="{FF2B5EF4-FFF2-40B4-BE49-F238E27FC236}">
                <a16:creationId xmlns:a16="http://schemas.microsoft.com/office/drawing/2014/main" id="{075EC024-0BD0-44B5-A88A-BA1012F05E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1015" y="4332850"/>
            <a:ext cx="10722922" cy="1206178"/>
          </a:xfrm>
          <a:prstGeom prst="rect">
            <a:avLst/>
          </a:prstGeom>
        </p:spPr>
      </p:pic>
      <p:pic>
        <p:nvPicPr>
          <p:cNvPr id="35" name="그림 34">
            <a:extLst>
              <a:ext uri="{FF2B5EF4-FFF2-40B4-BE49-F238E27FC236}">
                <a16:creationId xmlns:a16="http://schemas.microsoft.com/office/drawing/2014/main" id="{F8CCBFF9-A6A3-4F32-9BFE-7F43EF7648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2904" y="2379458"/>
            <a:ext cx="7446191" cy="9974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36" name="L 도형 35">
            <a:extLst>
              <a:ext uri="{FF2B5EF4-FFF2-40B4-BE49-F238E27FC236}">
                <a16:creationId xmlns:a16="http://schemas.microsoft.com/office/drawing/2014/main" id="{32E9D8A0-656E-4DEF-B6C7-B95D42E793F7}"/>
              </a:ext>
            </a:extLst>
          </p:cNvPr>
          <p:cNvSpPr/>
          <p:nvPr/>
        </p:nvSpPr>
        <p:spPr>
          <a:xfrm rot="16200000">
            <a:off x="11429814" y="6082951"/>
            <a:ext cx="360946" cy="360000"/>
          </a:xfrm>
          <a:prstGeom prst="corner">
            <a:avLst>
              <a:gd name="adj1" fmla="val 8654"/>
              <a:gd name="adj2" fmla="val 7692"/>
            </a:avLst>
          </a:prstGeom>
          <a:solidFill>
            <a:schemeClr val="tx2">
              <a:lumMod val="50000"/>
            </a:schemeClr>
          </a:solidFill>
          <a:ln w="9525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596642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30DA6E5F-713A-4A82-957E-0DF8AAA7097E}"/>
              </a:ext>
            </a:extLst>
          </p:cNvPr>
          <p:cNvSpPr/>
          <p:nvPr/>
        </p:nvSpPr>
        <p:spPr>
          <a:xfrm>
            <a:off x="401160" y="432708"/>
            <a:ext cx="129519" cy="653144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L 도형 16">
            <a:extLst>
              <a:ext uri="{FF2B5EF4-FFF2-40B4-BE49-F238E27FC236}">
                <a16:creationId xmlns:a16="http://schemas.microsoft.com/office/drawing/2014/main" id="{A1B9B0C2-A0C1-4F67-86D9-FD6B89EC77B5}"/>
              </a:ext>
            </a:extLst>
          </p:cNvPr>
          <p:cNvSpPr/>
          <p:nvPr/>
        </p:nvSpPr>
        <p:spPr>
          <a:xfrm rot="10800000">
            <a:off x="11430287" y="392324"/>
            <a:ext cx="360946" cy="360000"/>
          </a:xfrm>
          <a:prstGeom prst="corner">
            <a:avLst>
              <a:gd name="adj1" fmla="val 8654"/>
              <a:gd name="adj2" fmla="val 7692"/>
            </a:avLst>
          </a:prstGeom>
          <a:solidFill>
            <a:schemeClr val="tx2">
              <a:lumMod val="50000"/>
            </a:schemeClr>
          </a:solidFill>
          <a:ln w="9525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L 도형 17">
            <a:extLst>
              <a:ext uri="{FF2B5EF4-FFF2-40B4-BE49-F238E27FC236}">
                <a16:creationId xmlns:a16="http://schemas.microsoft.com/office/drawing/2014/main" id="{0411DBFB-508A-4F50-8106-2DD1725F2751}"/>
              </a:ext>
            </a:extLst>
          </p:cNvPr>
          <p:cNvSpPr/>
          <p:nvPr/>
        </p:nvSpPr>
        <p:spPr>
          <a:xfrm>
            <a:off x="400767" y="6082478"/>
            <a:ext cx="360946" cy="360000"/>
          </a:xfrm>
          <a:prstGeom prst="corner">
            <a:avLst>
              <a:gd name="adj1" fmla="val 8654"/>
              <a:gd name="adj2" fmla="val 7692"/>
            </a:avLst>
          </a:prstGeom>
          <a:solidFill>
            <a:schemeClr val="tx2">
              <a:lumMod val="50000"/>
            </a:schemeClr>
          </a:solidFill>
          <a:ln w="9525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4A5DCF5A-3D5C-4614-B4BA-6758187F56E8}"/>
              </a:ext>
            </a:extLst>
          </p:cNvPr>
          <p:cNvSpPr txBox="1">
            <a:spLocks/>
          </p:cNvSpPr>
          <p:nvPr/>
        </p:nvSpPr>
        <p:spPr>
          <a:xfrm>
            <a:off x="666962" y="432708"/>
            <a:ext cx="8206694" cy="6531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Project Goal</a:t>
            </a:r>
            <a:endParaRPr lang="ko-KR" altLang="en-US" sz="2800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990AAF8-151D-4CB9-A23E-A5D37AC4A43B}"/>
              </a:ext>
            </a:extLst>
          </p:cNvPr>
          <p:cNvSpPr txBox="1"/>
          <p:nvPr/>
        </p:nvSpPr>
        <p:spPr>
          <a:xfrm>
            <a:off x="3840480" y="1085852"/>
            <a:ext cx="45110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“Management”</a:t>
            </a:r>
            <a:endParaRPr lang="ko-KR" altLang="en-US" sz="4000" b="1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그래픽 4" descr="서류 가방 단색으로 채워진">
            <a:extLst>
              <a:ext uri="{FF2B5EF4-FFF2-40B4-BE49-F238E27FC236}">
                <a16:creationId xmlns:a16="http://schemas.microsoft.com/office/drawing/2014/main" id="{A0A7C017-73CA-4B5B-B06C-25383E55E2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77690" y="2510333"/>
            <a:ext cx="2147664" cy="2147664"/>
          </a:xfrm>
          <a:prstGeom prst="rect">
            <a:avLst/>
          </a:prstGeom>
        </p:spPr>
      </p:pic>
      <p:pic>
        <p:nvPicPr>
          <p:cNvPr id="7" name="그래픽 6" descr="사원증 단색으로 채워진">
            <a:extLst>
              <a:ext uri="{FF2B5EF4-FFF2-40B4-BE49-F238E27FC236}">
                <a16:creationId xmlns:a16="http://schemas.microsoft.com/office/drawing/2014/main" id="{137842AE-AFA4-4FBC-B1C9-B059FDFA722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766648" y="2510333"/>
            <a:ext cx="2147664" cy="214766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B71B422-9FA5-43B4-9027-7C1A2D01C880}"/>
              </a:ext>
            </a:extLst>
          </p:cNvPr>
          <p:cNvSpPr txBox="1"/>
          <p:nvPr/>
        </p:nvSpPr>
        <p:spPr>
          <a:xfrm>
            <a:off x="2988023" y="4427165"/>
            <a:ext cx="17049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Human</a:t>
            </a:r>
            <a:endParaRPr lang="ko-KR" altLang="en-US" sz="24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7B0D05D-24BE-40BE-B46A-20D809E75A17}"/>
              </a:ext>
            </a:extLst>
          </p:cNvPr>
          <p:cNvSpPr txBox="1"/>
          <p:nvPr/>
        </p:nvSpPr>
        <p:spPr>
          <a:xfrm>
            <a:off x="7499065" y="4427164"/>
            <a:ext cx="17049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Equipment</a:t>
            </a:r>
            <a:endParaRPr lang="ko-KR" altLang="en-US" sz="24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L 도형 13">
            <a:extLst>
              <a:ext uri="{FF2B5EF4-FFF2-40B4-BE49-F238E27FC236}">
                <a16:creationId xmlns:a16="http://schemas.microsoft.com/office/drawing/2014/main" id="{86CCC50C-CE2E-449B-8424-AC43CBC59FC5}"/>
              </a:ext>
            </a:extLst>
          </p:cNvPr>
          <p:cNvSpPr/>
          <p:nvPr/>
        </p:nvSpPr>
        <p:spPr>
          <a:xfrm rot="16200000">
            <a:off x="11429814" y="6082951"/>
            <a:ext cx="360946" cy="360000"/>
          </a:xfrm>
          <a:prstGeom prst="corner">
            <a:avLst>
              <a:gd name="adj1" fmla="val 8654"/>
              <a:gd name="adj2" fmla="val 7692"/>
            </a:avLst>
          </a:prstGeom>
          <a:solidFill>
            <a:schemeClr val="tx2">
              <a:lumMod val="50000"/>
            </a:schemeClr>
          </a:solidFill>
          <a:ln w="9525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4043313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>
            <a:extLst>
              <a:ext uri="{FF2B5EF4-FFF2-40B4-BE49-F238E27FC236}">
                <a16:creationId xmlns:a16="http://schemas.microsoft.com/office/drawing/2014/main" id="{70D04F5C-3E70-4EF7-AFBA-08CBD424775A}"/>
              </a:ext>
            </a:extLst>
          </p:cNvPr>
          <p:cNvSpPr/>
          <p:nvPr/>
        </p:nvSpPr>
        <p:spPr>
          <a:xfrm>
            <a:off x="1802431" y="2124222"/>
            <a:ext cx="8464529" cy="1304778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30DA6E5F-713A-4A82-957E-0DF8AAA7097E}"/>
              </a:ext>
            </a:extLst>
          </p:cNvPr>
          <p:cNvSpPr/>
          <p:nvPr/>
        </p:nvSpPr>
        <p:spPr>
          <a:xfrm>
            <a:off x="401160" y="432708"/>
            <a:ext cx="129519" cy="653144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L 도형 16">
            <a:extLst>
              <a:ext uri="{FF2B5EF4-FFF2-40B4-BE49-F238E27FC236}">
                <a16:creationId xmlns:a16="http://schemas.microsoft.com/office/drawing/2014/main" id="{A1B9B0C2-A0C1-4F67-86D9-FD6B89EC77B5}"/>
              </a:ext>
            </a:extLst>
          </p:cNvPr>
          <p:cNvSpPr/>
          <p:nvPr/>
        </p:nvSpPr>
        <p:spPr>
          <a:xfrm rot="10800000">
            <a:off x="11430287" y="392324"/>
            <a:ext cx="360946" cy="360000"/>
          </a:xfrm>
          <a:prstGeom prst="corner">
            <a:avLst>
              <a:gd name="adj1" fmla="val 8654"/>
              <a:gd name="adj2" fmla="val 7692"/>
            </a:avLst>
          </a:prstGeom>
          <a:solidFill>
            <a:schemeClr val="tx2">
              <a:lumMod val="50000"/>
            </a:schemeClr>
          </a:solidFill>
          <a:ln w="9525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L 도형 17">
            <a:extLst>
              <a:ext uri="{FF2B5EF4-FFF2-40B4-BE49-F238E27FC236}">
                <a16:creationId xmlns:a16="http://schemas.microsoft.com/office/drawing/2014/main" id="{0411DBFB-508A-4F50-8106-2DD1725F2751}"/>
              </a:ext>
            </a:extLst>
          </p:cNvPr>
          <p:cNvSpPr/>
          <p:nvPr/>
        </p:nvSpPr>
        <p:spPr>
          <a:xfrm>
            <a:off x="400767" y="6082478"/>
            <a:ext cx="360946" cy="360000"/>
          </a:xfrm>
          <a:prstGeom prst="corner">
            <a:avLst>
              <a:gd name="adj1" fmla="val 8654"/>
              <a:gd name="adj2" fmla="val 7692"/>
            </a:avLst>
          </a:prstGeom>
          <a:solidFill>
            <a:schemeClr val="tx2">
              <a:lumMod val="50000"/>
            </a:schemeClr>
          </a:solidFill>
          <a:ln w="9525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4A5DCF5A-3D5C-4614-B4BA-6758187F56E8}"/>
              </a:ext>
            </a:extLst>
          </p:cNvPr>
          <p:cNvSpPr txBox="1">
            <a:spLocks/>
          </p:cNvSpPr>
          <p:nvPr/>
        </p:nvSpPr>
        <p:spPr>
          <a:xfrm>
            <a:off x="666962" y="432708"/>
            <a:ext cx="8206694" cy="6531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Project Goal</a:t>
            </a:r>
            <a:endParaRPr lang="ko-KR" altLang="en-US" sz="2800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990AAF8-151D-4CB9-A23E-A5D37AC4A43B}"/>
              </a:ext>
            </a:extLst>
          </p:cNvPr>
          <p:cNvSpPr txBox="1"/>
          <p:nvPr/>
        </p:nvSpPr>
        <p:spPr>
          <a:xfrm>
            <a:off x="3840480" y="1085852"/>
            <a:ext cx="45110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000" b="1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“Efficiency”</a:t>
            </a:r>
            <a:endParaRPr lang="ko-KR" altLang="en-US" sz="4000" b="1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056ECD7-B2BB-4438-8B46-00A0A1CFE4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2431" y="3798276"/>
            <a:ext cx="8587138" cy="1671976"/>
          </a:xfrm>
          <a:prstGeom prst="rect">
            <a:avLst/>
          </a:prstGeom>
        </p:spPr>
      </p:pic>
      <p:pic>
        <p:nvPicPr>
          <p:cNvPr id="5" name="그래픽 4" descr="스피커폰 단색으로 채워진">
            <a:extLst>
              <a:ext uri="{FF2B5EF4-FFF2-40B4-BE49-F238E27FC236}">
                <a16:creationId xmlns:a16="http://schemas.microsoft.com/office/drawing/2014/main" id="{4E729923-ED13-402E-8D2E-EF9D817894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925040" y="2338807"/>
            <a:ext cx="914400" cy="914400"/>
          </a:xfrm>
          <a:prstGeom prst="rect">
            <a:avLst/>
          </a:prstGeom>
        </p:spPr>
      </p:pic>
      <p:pic>
        <p:nvPicPr>
          <p:cNvPr id="11" name="그래픽 10" descr="문서 단색으로 채워진">
            <a:extLst>
              <a:ext uri="{FF2B5EF4-FFF2-40B4-BE49-F238E27FC236}">
                <a16:creationId xmlns:a16="http://schemas.microsoft.com/office/drawing/2014/main" id="{DF7746EE-29AC-4630-9CDF-4E040ECC371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293579" y="2338807"/>
            <a:ext cx="914400" cy="914400"/>
          </a:xfrm>
          <a:prstGeom prst="rect">
            <a:avLst/>
          </a:prstGeom>
        </p:spPr>
      </p:pic>
      <p:pic>
        <p:nvPicPr>
          <p:cNvPr id="15" name="그래픽 14" descr="USB 스틱 단색으로 채워진">
            <a:extLst>
              <a:ext uri="{FF2B5EF4-FFF2-40B4-BE49-F238E27FC236}">
                <a16:creationId xmlns:a16="http://schemas.microsoft.com/office/drawing/2014/main" id="{F47F207F-0584-40D1-BE06-72D2CF504C6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130464" y="2338807"/>
            <a:ext cx="914400" cy="914400"/>
          </a:xfrm>
          <a:prstGeom prst="rect">
            <a:avLst/>
          </a:prstGeom>
        </p:spPr>
      </p:pic>
      <p:pic>
        <p:nvPicPr>
          <p:cNvPr id="23" name="그래픽 22" descr="카메라 단색으로 채워진">
            <a:extLst>
              <a:ext uri="{FF2B5EF4-FFF2-40B4-BE49-F238E27FC236}">
                <a16:creationId xmlns:a16="http://schemas.microsoft.com/office/drawing/2014/main" id="{D6355773-C533-4725-A419-52C85E3C5BE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4247304" y="2338807"/>
            <a:ext cx="914400" cy="914400"/>
          </a:xfrm>
          <a:prstGeom prst="rect">
            <a:avLst/>
          </a:prstGeom>
        </p:spPr>
      </p:pic>
      <p:pic>
        <p:nvPicPr>
          <p:cNvPr id="25" name="그래픽 24" descr="팟캐스트 단색으로 채워진">
            <a:extLst>
              <a:ext uri="{FF2B5EF4-FFF2-40B4-BE49-F238E27FC236}">
                <a16:creationId xmlns:a16="http://schemas.microsoft.com/office/drawing/2014/main" id="{766812FE-DCE1-4D44-B288-E8524A2D45A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4808199" y="2349358"/>
            <a:ext cx="914400" cy="914400"/>
          </a:xfrm>
          <a:prstGeom prst="rect">
            <a:avLst/>
          </a:prstGeom>
        </p:spPr>
      </p:pic>
      <p:sp>
        <p:nvSpPr>
          <p:cNvPr id="33" name="L 도형 32">
            <a:extLst>
              <a:ext uri="{FF2B5EF4-FFF2-40B4-BE49-F238E27FC236}">
                <a16:creationId xmlns:a16="http://schemas.microsoft.com/office/drawing/2014/main" id="{A3C0D2B8-47A7-4CEF-813C-221C9F670C4B}"/>
              </a:ext>
            </a:extLst>
          </p:cNvPr>
          <p:cNvSpPr/>
          <p:nvPr/>
        </p:nvSpPr>
        <p:spPr>
          <a:xfrm rot="16200000">
            <a:off x="11429814" y="6082951"/>
            <a:ext cx="360946" cy="360000"/>
          </a:xfrm>
          <a:prstGeom prst="corner">
            <a:avLst>
              <a:gd name="adj1" fmla="val 8654"/>
              <a:gd name="adj2" fmla="val 7692"/>
            </a:avLst>
          </a:prstGeom>
          <a:solidFill>
            <a:schemeClr val="tx2">
              <a:lumMod val="50000"/>
            </a:schemeClr>
          </a:solidFill>
          <a:ln w="9525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345666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30DA6E5F-713A-4A82-957E-0DF8AAA7097E}"/>
              </a:ext>
            </a:extLst>
          </p:cNvPr>
          <p:cNvSpPr/>
          <p:nvPr/>
        </p:nvSpPr>
        <p:spPr>
          <a:xfrm>
            <a:off x="401160" y="432708"/>
            <a:ext cx="129519" cy="653144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L 도형 16">
            <a:extLst>
              <a:ext uri="{FF2B5EF4-FFF2-40B4-BE49-F238E27FC236}">
                <a16:creationId xmlns:a16="http://schemas.microsoft.com/office/drawing/2014/main" id="{A1B9B0C2-A0C1-4F67-86D9-FD6B89EC77B5}"/>
              </a:ext>
            </a:extLst>
          </p:cNvPr>
          <p:cNvSpPr/>
          <p:nvPr/>
        </p:nvSpPr>
        <p:spPr>
          <a:xfrm rot="10800000">
            <a:off x="11430287" y="392324"/>
            <a:ext cx="360946" cy="360000"/>
          </a:xfrm>
          <a:prstGeom prst="corner">
            <a:avLst>
              <a:gd name="adj1" fmla="val 8654"/>
              <a:gd name="adj2" fmla="val 7692"/>
            </a:avLst>
          </a:prstGeom>
          <a:solidFill>
            <a:schemeClr val="tx2">
              <a:lumMod val="50000"/>
            </a:schemeClr>
          </a:solidFill>
          <a:ln w="9525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L 도형 17">
            <a:extLst>
              <a:ext uri="{FF2B5EF4-FFF2-40B4-BE49-F238E27FC236}">
                <a16:creationId xmlns:a16="http://schemas.microsoft.com/office/drawing/2014/main" id="{0411DBFB-508A-4F50-8106-2DD1725F2751}"/>
              </a:ext>
            </a:extLst>
          </p:cNvPr>
          <p:cNvSpPr/>
          <p:nvPr/>
        </p:nvSpPr>
        <p:spPr>
          <a:xfrm>
            <a:off x="400767" y="6082478"/>
            <a:ext cx="360946" cy="360000"/>
          </a:xfrm>
          <a:prstGeom prst="corner">
            <a:avLst>
              <a:gd name="adj1" fmla="val 8654"/>
              <a:gd name="adj2" fmla="val 7692"/>
            </a:avLst>
          </a:prstGeom>
          <a:solidFill>
            <a:schemeClr val="tx2">
              <a:lumMod val="50000"/>
            </a:schemeClr>
          </a:solidFill>
          <a:ln w="9525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4A5DCF5A-3D5C-4614-B4BA-6758187F56E8}"/>
              </a:ext>
            </a:extLst>
          </p:cNvPr>
          <p:cNvSpPr txBox="1">
            <a:spLocks/>
          </p:cNvSpPr>
          <p:nvPr/>
        </p:nvSpPr>
        <p:spPr>
          <a:xfrm>
            <a:off x="666962" y="432708"/>
            <a:ext cx="8206694" cy="6531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How the System Works</a:t>
            </a:r>
            <a:endParaRPr lang="ko-KR" altLang="en-US" sz="2800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L 도형 18">
            <a:extLst>
              <a:ext uri="{FF2B5EF4-FFF2-40B4-BE49-F238E27FC236}">
                <a16:creationId xmlns:a16="http://schemas.microsoft.com/office/drawing/2014/main" id="{1DE35FDA-9B1B-4DAE-856F-433410373E75}"/>
              </a:ext>
            </a:extLst>
          </p:cNvPr>
          <p:cNvSpPr/>
          <p:nvPr/>
        </p:nvSpPr>
        <p:spPr>
          <a:xfrm rot="16200000">
            <a:off x="11429814" y="6082951"/>
            <a:ext cx="360946" cy="360000"/>
          </a:xfrm>
          <a:prstGeom prst="corner">
            <a:avLst>
              <a:gd name="adj1" fmla="val 8654"/>
              <a:gd name="adj2" fmla="val 7692"/>
            </a:avLst>
          </a:prstGeom>
          <a:solidFill>
            <a:schemeClr val="tx2">
              <a:lumMod val="50000"/>
            </a:schemeClr>
          </a:solidFill>
          <a:ln w="9525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7" name="Picture 14" descr="console, guake, ssh ">
            <a:extLst>
              <a:ext uri="{FF2B5EF4-FFF2-40B4-BE49-F238E27FC236}">
                <a16:creationId xmlns:a16="http://schemas.microsoft.com/office/drawing/2014/main" id="{66D835B7-8771-4A10-98CE-3AD9921081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82942" y="1533792"/>
            <a:ext cx="1070576" cy="10705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DF2622C7-DEDE-4C40-A2E4-45452425433C}"/>
              </a:ext>
            </a:extLst>
          </p:cNvPr>
          <p:cNvSpPr txBox="1"/>
          <p:nvPr/>
        </p:nvSpPr>
        <p:spPr>
          <a:xfrm>
            <a:off x="7275510" y="2440937"/>
            <a:ext cx="176951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Console (main.py)</a:t>
            </a:r>
            <a:endParaRPr lang="ko-KR" altLang="en-US" sz="14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9" name="그림 48">
            <a:extLst>
              <a:ext uri="{FF2B5EF4-FFF2-40B4-BE49-F238E27FC236}">
                <a16:creationId xmlns:a16="http://schemas.microsoft.com/office/drawing/2014/main" id="{D092FADD-2EB7-4FA8-9ACB-521AC234DE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7498" y="3504975"/>
            <a:ext cx="901140" cy="755180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F1BD5207-54CF-4C18-BEDB-1F382349101F}"/>
              </a:ext>
            </a:extLst>
          </p:cNvPr>
          <p:cNvSpPr txBox="1"/>
          <p:nvPr/>
        </p:nvSpPr>
        <p:spPr>
          <a:xfrm>
            <a:off x="6866070" y="4216862"/>
            <a:ext cx="8470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hash.py</a:t>
            </a:r>
            <a:endParaRPr lang="ko-KR" altLang="en-US" sz="14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1" name="Picture 18" descr="firebase ">
            <a:extLst>
              <a:ext uri="{FF2B5EF4-FFF2-40B4-BE49-F238E27FC236}">
                <a16:creationId xmlns:a16="http://schemas.microsoft.com/office/drawing/2014/main" id="{31CB6E3D-55CF-469F-B838-CECD914CCC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5369" y="3522513"/>
            <a:ext cx="671223" cy="671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7AC7B77A-3FF2-4ED0-A0CA-29C549F751F0}"/>
              </a:ext>
            </a:extLst>
          </p:cNvPr>
          <p:cNvSpPr txBox="1"/>
          <p:nvPr/>
        </p:nvSpPr>
        <p:spPr>
          <a:xfrm>
            <a:off x="8537515" y="4217427"/>
            <a:ext cx="11469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firebase.py</a:t>
            </a:r>
            <a:endParaRPr lang="ko-KR" altLang="en-US" sz="14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3" name="Picture 20" descr="firebase, google ">
            <a:extLst>
              <a:ext uri="{FF2B5EF4-FFF2-40B4-BE49-F238E27FC236}">
                <a16:creationId xmlns:a16="http://schemas.microsoft.com/office/drawing/2014/main" id="{AF892DD9-1097-4182-9D35-EBE26833B4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7515" y="4850066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4" name="TextBox 53">
            <a:extLst>
              <a:ext uri="{FF2B5EF4-FFF2-40B4-BE49-F238E27FC236}">
                <a16:creationId xmlns:a16="http://schemas.microsoft.com/office/drawing/2014/main" id="{D47A5F70-C296-418E-AEFF-70BC42636592}"/>
              </a:ext>
            </a:extLst>
          </p:cNvPr>
          <p:cNvSpPr txBox="1"/>
          <p:nvPr/>
        </p:nvSpPr>
        <p:spPr>
          <a:xfrm>
            <a:off x="8053219" y="5915377"/>
            <a:ext cx="21915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Firebase (cloud firestore)</a:t>
            </a:r>
            <a:endParaRPr lang="ko-KR" altLang="en-US" sz="14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5" name="Picture 6" descr="Right, arrow">
            <a:extLst>
              <a:ext uri="{FF2B5EF4-FFF2-40B4-BE49-F238E27FC236}">
                <a16:creationId xmlns:a16="http://schemas.microsoft.com/office/drawing/2014/main" id="{40866B8E-1BB4-4722-925D-C44563C1C9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0800000" flipH="1">
            <a:off x="6146902" y="1892027"/>
            <a:ext cx="600200" cy="394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26A44881-E791-49E4-B224-63111619D424}"/>
              </a:ext>
            </a:extLst>
          </p:cNvPr>
          <p:cNvSpPr txBox="1"/>
          <p:nvPr/>
        </p:nvSpPr>
        <p:spPr>
          <a:xfrm>
            <a:off x="5955889" y="1533792"/>
            <a:ext cx="9822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Send UID</a:t>
            </a:r>
            <a:endParaRPr lang="ko-KR" altLang="en-US" sz="14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7" name="Picture 6" descr="Right, arrow">
            <a:extLst>
              <a:ext uri="{FF2B5EF4-FFF2-40B4-BE49-F238E27FC236}">
                <a16:creationId xmlns:a16="http://schemas.microsoft.com/office/drawing/2014/main" id="{9EF12A64-01F3-4C00-A253-BC319E2FFC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023557">
            <a:off x="7439088" y="2886912"/>
            <a:ext cx="394363" cy="394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8" name="Picture 6" descr="Right, arrow">
            <a:extLst>
              <a:ext uri="{FF2B5EF4-FFF2-40B4-BE49-F238E27FC236}">
                <a16:creationId xmlns:a16="http://schemas.microsoft.com/office/drawing/2014/main" id="{CA101F7C-6204-4415-BB80-108D2D5299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2718567">
            <a:off x="8401896" y="2892695"/>
            <a:ext cx="394363" cy="394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20AF4748-26A4-4D0C-AC16-CFCD0FC347E1}"/>
              </a:ext>
            </a:extLst>
          </p:cNvPr>
          <p:cNvSpPr txBox="1"/>
          <p:nvPr/>
        </p:nvSpPr>
        <p:spPr>
          <a:xfrm>
            <a:off x="5208538" y="2721055"/>
            <a:ext cx="226036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Use hash function to protect information</a:t>
            </a:r>
          </a:p>
          <a:p>
            <a:pPr algn="ctr"/>
            <a:r>
              <a:rPr lang="en-US" altLang="ko-KR" sz="16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SHA3-256</a:t>
            </a:r>
            <a:endParaRPr lang="ko-KR" altLang="en-US" sz="16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0" name="Picture 6" descr="Right, arrow">
            <a:extLst>
              <a:ext uri="{FF2B5EF4-FFF2-40B4-BE49-F238E27FC236}">
                <a16:creationId xmlns:a16="http://schemas.microsoft.com/office/drawing/2014/main" id="{FDFF9355-6BF7-4D63-A43C-AA6EB0BFD1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8917216" y="4611225"/>
            <a:ext cx="394363" cy="394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" name="Picture 6" descr="Right, arrow">
            <a:extLst>
              <a:ext uri="{FF2B5EF4-FFF2-40B4-BE49-F238E27FC236}">
                <a16:creationId xmlns:a16="http://schemas.microsoft.com/office/drawing/2014/main" id="{D4768397-53FB-452A-A20C-B13EF587D0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8917216" y="4549945"/>
            <a:ext cx="394363" cy="394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56B40F1B-A96B-4750-B65D-846E8B22FFE9}"/>
              </a:ext>
            </a:extLst>
          </p:cNvPr>
          <p:cNvSpPr txBox="1"/>
          <p:nvPr/>
        </p:nvSpPr>
        <p:spPr>
          <a:xfrm>
            <a:off x="8877930" y="2839201"/>
            <a:ext cx="27710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Request</a:t>
            </a:r>
            <a:r>
              <a:rPr lang="ko-KR" altLang="en-US" sz="16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ko-KR" altLang="en-US" sz="16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view</a:t>
            </a:r>
            <a:r>
              <a:rPr lang="ko-KR" altLang="en-US" sz="16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ko-KR" altLang="en-US" sz="16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update</a:t>
            </a:r>
            <a:r>
              <a:rPr lang="ko-KR" altLang="en-US" sz="16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information</a:t>
            </a:r>
            <a:r>
              <a:rPr lang="ko-KR" altLang="en-US" sz="16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</a:t>
            </a:r>
            <a:r>
              <a:rPr lang="ko-KR" altLang="en-US" sz="16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16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DB</a:t>
            </a:r>
            <a:endParaRPr lang="ko-KR" altLang="en-US" sz="16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5EC055EA-1203-4850-86A8-802718F4927D}"/>
              </a:ext>
            </a:extLst>
          </p:cNvPr>
          <p:cNvSpPr txBox="1"/>
          <p:nvPr/>
        </p:nvSpPr>
        <p:spPr>
          <a:xfrm>
            <a:off x="9278724" y="4489287"/>
            <a:ext cx="251156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View, modify, and return information in DB</a:t>
            </a:r>
            <a:endParaRPr lang="ko-KR" altLang="en-US" sz="16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B727684-9644-44F8-9750-529A3D0EC44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71708" y="1399841"/>
            <a:ext cx="3972679" cy="3537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8420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/>
            </a:gs>
            <a:gs pos="100000">
              <a:schemeClr val="bg1">
                <a:lumMod val="9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30DA6E5F-713A-4A82-957E-0DF8AAA7097E}"/>
              </a:ext>
            </a:extLst>
          </p:cNvPr>
          <p:cNvSpPr/>
          <p:nvPr/>
        </p:nvSpPr>
        <p:spPr>
          <a:xfrm>
            <a:off x="401160" y="432708"/>
            <a:ext cx="129519" cy="653144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L 도형 16">
            <a:extLst>
              <a:ext uri="{FF2B5EF4-FFF2-40B4-BE49-F238E27FC236}">
                <a16:creationId xmlns:a16="http://schemas.microsoft.com/office/drawing/2014/main" id="{A1B9B0C2-A0C1-4F67-86D9-FD6B89EC77B5}"/>
              </a:ext>
            </a:extLst>
          </p:cNvPr>
          <p:cNvSpPr/>
          <p:nvPr/>
        </p:nvSpPr>
        <p:spPr>
          <a:xfrm rot="10800000">
            <a:off x="11430287" y="392324"/>
            <a:ext cx="360946" cy="360000"/>
          </a:xfrm>
          <a:prstGeom prst="corner">
            <a:avLst>
              <a:gd name="adj1" fmla="val 8654"/>
              <a:gd name="adj2" fmla="val 7692"/>
            </a:avLst>
          </a:prstGeom>
          <a:solidFill>
            <a:schemeClr val="tx2">
              <a:lumMod val="50000"/>
            </a:schemeClr>
          </a:solidFill>
          <a:ln w="9525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L 도형 17">
            <a:extLst>
              <a:ext uri="{FF2B5EF4-FFF2-40B4-BE49-F238E27FC236}">
                <a16:creationId xmlns:a16="http://schemas.microsoft.com/office/drawing/2014/main" id="{0411DBFB-508A-4F50-8106-2DD1725F2751}"/>
              </a:ext>
            </a:extLst>
          </p:cNvPr>
          <p:cNvSpPr/>
          <p:nvPr/>
        </p:nvSpPr>
        <p:spPr>
          <a:xfrm>
            <a:off x="400767" y="6082478"/>
            <a:ext cx="360946" cy="360000"/>
          </a:xfrm>
          <a:prstGeom prst="corner">
            <a:avLst>
              <a:gd name="adj1" fmla="val 8654"/>
              <a:gd name="adj2" fmla="val 7692"/>
            </a:avLst>
          </a:prstGeom>
          <a:solidFill>
            <a:schemeClr val="tx2">
              <a:lumMod val="50000"/>
            </a:schemeClr>
          </a:solidFill>
          <a:ln w="9525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4A5DCF5A-3D5C-4614-B4BA-6758187F56E8}"/>
              </a:ext>
            </a:extLst>
          </p:cNvPr>
          <p:cNvSpPr txBox="1">
            <a:spLocks/>
          </p:cNvSpPr>
          <p:nvPr/>
        </p:nvSpPr>
        <p:spPr>
          <a:xfrm>
            <a:off x="666962" y="432708"/>
            <a:ext cx="8206694" cy="6531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How the System Works</a:t>
            </a:r>
            <a:endParaRPr lang="ko-KR" altLang="en-US" sz="2800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2" descr="Firebase, google">
            <a:extLst>
              <a:ext uri="{FF2B5EF4-FFF2-40B4-BE49-F238E27FC236}">
                <a16:creationId xmlns:a16="http://schemas.microsoft.com/office/drawing/2014/main" id="{750DDE37-A577-44C4-BDAA-1E3500C3F9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451" y="1088309"/>
            <a:ext cx="2332252" cy="2332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BE68B7C-A94F-4E24-A141-9CFB4563212B}"/>
              </a:ext>
            </a:extLst>
          </p:cNvPr>
          <p:cNvSpPr txBox="1"/>
          <p:nvPr/>
        </p:nvSpPr>
        <p:spPr>
          <a:xfrm>
            <a:off x="666963" y="3338159"/>
            <a:ext cx="30752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Firebase </a:t>
            </a:r>
          </a:p>
          <a:p>
            <a:pPr algn="ctr"/>
            <a:r>
              <a:rPr lang="en-US" altLang="ko-KR" sz="16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(cloud </a:t>
            </a:r>
            <a:r>
              <a:rPr lang="en-US" altLang="ko-KR" sz="1600" dirty="0" err="1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firestore</a:t>
            </a:r>
            <a:r>
              <a:rPr lang="en-US" altLang="ko-KR" sz="16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ko-KR" altLang="en-US" sz="16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AD9946-D2D8-4276-A033-EF9C4E3942A1}"/>
              </a:ext>
            </a:extLst>
          </p:cNvPr>
          <p:cNvSpPr txBox="1"/>
          <p:nvPr/>
        </p:nvSpPr>
        <p:spPr>
          <a:xfrm>
            <a:off x="2464905" y="4362143"/>
            <a:ext cx="204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• Material (1 ~ 4)</a:t>
            </a:r>
            <a:endParaRPr lang="ko-KR" altLang="en-US" sz="16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7E2C920-0D3E-4500-9C51-F1707FDAF062}"/>
              </a:ext>
            </a:extLst>
          </p:cNvPr>
          <p:cNvSpPr txBox="1"/>
          <p:nvPr/>
        </p:nvSpPr>
        <p:spPr>
          <a:xfrm>
            <a:off x="2464905" y="5213001"/>
            <a:ext cx="204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• Salt</a:t>
            </a:r>
            <a:endParaRPr lang="ko-KR" altLang="en-US" sz="16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C0A0E3-C9E7-42EE-915C-475842047F51}"/>
              </a:ext>
            </a:extLst>
          </p:cNvPr>
          <p:cNvSpPr txBox="1"/>
          <p:nvPr/>
        </p:nvSpPr>
        <p:spPr>
          <a:xfrm>
            <a:off x="2464905" y="4787572"/>
            <a:ext cx="20465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• User</a:t>
            </a:r>
            <a:endParaRPr lang="ko-KR" altLang="en-US" sz="16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6" name="Picture 2" descr="Algorithm, map, scheme, site, site map">
            <a:extLst>
              <a:ext uri="{FF2B5EF4-FFF2-40B4-BE49-F238E27FC236}">
                <a16:creationId xmlns:a16="http://schemas.microsoft.com/office/drawing/2014/main" id="{522652E8-F051-43AC-8051-1F9B55DBFF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457" y="4362143"/>
            <a:ext cx="1219200" cy="1219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L 도형 12">
            <a:extLst>
              <a:ext uri="{FF2B5EF4-FFF2-40B4-BE49-F238E27FC236}">
                <a16:creationId xmlns:a16="http://schemas.microsoft.com/office/drawing/2014/main" id="{A2418948-F848-4286-8334-9D1AD55B3F61}"/>
              </a:ext>
            </a:extLst>
          </p:cNvPr>
          <p:cNvSpPr/>
          <p:nvPr/>
        </p:nvSpPr>
        <p:spPr>
          <a:xfrm rot="16200000">
            <a:off x="11429814" y="6082951"/>
            <a:ext cx="360946" cy="360000"/>
          </a:xfrm>
          <a:prstGeom prst="corner">
            <a:avLst>
              <a:gd name="adj1" fmla="val 8654"/>
              <a:gd name="adj2" fmla="val 7692"/>
            </a:avLst>
          </a:prstGeom>
          <a:solidFill>
            <a:schemeClr val="tx2">
              <a:lumMod val="50000"/>
            </a:schemeClr>
          </a:solidFill>
          <a:ln w="9525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9" name="그림 18" descr="텍스트이(가) 표시된 사진&#10;&#10;자동 생성된 설명">
            <a:extLst>
              <a:ext uri="{FF2B5EF4-FFF2-40B4-BE49-F238E27FC236}">
                <a16:creationId xmlns:a16="http://schemas.microsoft.com/office/drawing/2014/main" id="{11C371FA-DE29-4659-ABEC-E2BE8A22B4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75052" y="1345223"/>
            <a:ext cx="7055235" cy="4633546"/>
          </a:xfrm>
          <a:prstGeom prst="rect">
            <a:avLst/>
          </a:prstGeom>
          <a:effectLst>
            <a:innerShdw blurRad="63500" dist="50800" dir="2700000">
              <a:prstClr val="black">
                <a:alpha val="50000"/>
              </a:prstClr>
            </a:innerShdw>
          </a:effectLst>
        </p:spPr>
      </p:pic>
    </p:spTree>
    <p:extLst>
      <p:ext uri="{BB962C8B-B14F-4D97-AF65-F5344CB8AC3E}">
        <p14:creationId xmlns:p14="http://schemas.microsoft.com/office/powerpoint/2010/main" val="39518829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30DA6E5F-713A-4A82-957E-0DF8AAA7097E}"/>
              </a:ext>
            </a:extLst>
          </p:cNvPr>
          <p:cNvSpPr/>
          <p:nvPr/>
        </p:nvSpPr>
        <p:spPr>
          <a:xfrm>
            <a:off x="401160" y="432708"/>
            <a:ext cx="129519" cy="653144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L 도형 16">
            <a:extLst>
              <a:ext uri="{FF2B5EF4-FFF2-40B4-BE49-F238E27FC236}">
                <a16:creationId xmlns:a16="http://schemas.microsoft.com/office/drawing/2014/main" id="{A1B9B0C2-A0C1-4F67-86D9-FD6B89EC77B5}"/>
              </a:ext>
            </a:extLst>
          </p:cNvPr>
          <p:cNvSpPr/>
          <p:nvPr/>
        </p:nvSpPr>
        <p:spPr>
          <a:xfrm rot="10800000">
            <a:off x="11430287" y="392324"/>
            <a:ext cx="360946" cy="360000"/>
          </a:xfrm>
          <a:prstGeom prst="corner">
            <a:avLst>
              <a:gd name="adj1" fmla="val 8654"/>
              <a:gd name="adj2" fmla="val 7692"/>
            </a:avLst>
          </a:prstGeom>
          <a:solidFill>
            <a:schemeClr val="tx2">
              <a:lumMod val="50000"/>
            </a:schemeClr>
          </a:solidFill>
          <a:ln w="9525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L 도형 17">
            <a:extLst>
              <a:ext uri="{FF2B5EF4-FFF2-40B4-BE49-F238E27FC236}">
                <a16:creationId xmlns:a16="http://schemas.microsoft.com/office/drawing/2014/main" id="{0411DBFB-508A-4F50-8106-2DD1725F2751}"/>
              </a:ext>
            </a:extLst>
          </p:cNvPr>
          <p:cNvSpPr/>
          <p:nvPr/>
        </p:nvSpPr>
        <p:spPr>
          <a:xfrm>
            <a:off x="400767" y="6082478"/>
            <a:ext cx="360946" cy="360000"/>
          </a:xfrm>
          <a:prstGeom prst="corner">
            <a:avLst>
              <a:gd name="adj1" fmla="val 8654"/>
              <a:gd name="adj2" fmla="val 7692"/>
            </a:avLst>
          </a:prstGeom>
          <a:solidFill>
            <a:schemeClr val="tx2">
              <a:lumMod val="50000"/>
            </a:schemeClr>
          </a:solidFill>
          <a:ln w="9525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4A5DCF5A-3D5C-4614-B4BA-6758187F56E8}"/>
              </a:ext>
            </a:extLst>
          </p:cNvPr>
          <p:cNvSpPr txBox="1">
            <a:spLocks/>
          </p:cNvSpPr>
          <p:nvPr/>
        </p:nvSpPr>
        <p:spPr>
          <a:xfrm>
            <a:off x="666962" y="432708"/>
            <a:ext cx="8206694" cy="6531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 Demonstration</a:t>
            </a:r>
            <a:endParaRPr lang="ko-KR" altLang="en-US" sz="2800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77C033D-66C4-47FF-8EE4-7D960236B8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1713" y="2168347"/>
            <a:ext cx="3590306" cy="225348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B03D5D57-C7B7-4838-9D5B-7465A4F7EFF5}"/>
              </a:ext>
            </a:extLst>
          </p:cNvPr>
          <p:cNvSpPr txBox="1"/>
          <p:nvPr/>
        </p:nvSpPr>
        <p:spPr>
          <a:xfrm>
            <a:off x="1390740" y="4744326"/>
            <a:ext cx="23322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Card registration</a:t>
            </a:r>
            <a:endParaRPr lang="ko-KR" altLang="en-US" sz="16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L 도형 10">
            <a:extLst>
              <a:ext uri="{FF2B5EF4-FFF2-40B4-BE49-F238E27FC236}">
                <a16:creationId xmlns:a16="http://schemas.microsoft.com/office/drawing/2014/main" id="{AC42127D-073A-49D6-8E7A-17176D72D74B}"/>
              </a:ext>
            </a:extLst>
          </p:cNvPr>
          <p:cNvSpPr/>
          <p:nvPr/>
        </p:nvSpPr>
        <p:spPr>
          <a:xfrm rot="16200000">
            <a:off x="11429814" y="6082951"/>
            <a:ext cx="360946" cy="360000"/>
          </a:xfrm>
          <a:prstGeom prst="corner">
            <a:avLst>
              <a:gd name="adj1" fmla="val 8654"/>
              <a:gd name="adj2" fmla="val 7692"/>
            </a:avLst>
          </a:prstGeom>
          <a:solidFill>
            <a:schemeClr val="tx2">
              <a:lumMod val="50000"/>
            </a:schemeClr>
          </a:solidFill>
          <a:ln w="9525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CF036932-EC9A-4E59-B637-516BF44977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21014" y="2168347"/>
            <a:ext cx="6309273" cy="3289918"/>
          </a:xfrm>
          <a:prstGeom prst="rect">
            <a:avLst/>
          </a:prstGeom>
          <a:effectLst>
            <a:innerShdw blurRad="63500" dist="50800" dir="2700000">
              <a:prstClr val="black">
                <a:alpha val="65000"/>
              </a:prstClr>
            </a:innerShdw>
          </a:effectLst>
        </p:spPr>
      </p:pic>
    </p:spTree>
    <p:extLst>
      <p:ext uri="{BB962C8B-B14F-4D97-AF65-F5344CB8AC3E}">
        <p14:creationId xmlns:p14="http://schemas.microsoft.com/office/powerpoint/2010/main" val="35920252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30DA6E5F-713A-4A82-957E-0DF8AAA7097E}"/>
              </a:ext>
            </a:extLst>
          </p:cNvPr>
          <p:cNvSpPr/>
          <p:nvPr/>
        </p:nvSpPr>
        <p:spPr>
          <a:xfrm>
            <a:off x="401160" y="432708"/>
            <a:ext cx="129519" cy="653144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L 도형 16">
            <a:extLst>
              <a:ext uri="{FF2B5EF4-FFF2-40B4-BE49-F238E27FC236}">
                <a16:creationId xmlns:a16="http://schemas.microsoft.com/office/drawing/2014/main" id="{A1B9B0C2-A0C1-4F67-86D9-FD6B89EC77B5}"/>
              </a:ext>
            </a:extLst>
          </p:cNvPr>
          <p:cNvSpPr/>
          <p:nvPr/>
        </p:nvSpPr>
        <p:spPr>
          <a:xfrm rot="10800000">
            <a:off x="11430287" y="392324"/>
            <a:ext cx="360946" cy="360000"/>
          </a:xfrm>
          <a:prstGeom prst="corner">
            <a:avLst>
              <a:gd name="adj1" fmla="val 8654"/>
              <a:gd name="adj2" fmla="val 7692"/>
            </a:avLst>
          </a:prstGeom>
          <a:solidFill>
            <a:schemeClr val="tx2">
              <a:lumMod val="50000"/>
            </a:schemeClr>
          </a:solidFill>
          <a:ln w="9525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L 도형 17">
            <a:extLst>
              <a:ext uri="{FF2B5EF4-FFF2-40B4-BE49-F238E27FC236}">
                <a16:creationId xmlns:a16="http://schemas.microsoft.com/office/drawing/2014/main" id="{0411DBFB-508A-4F50-8106-2DD1725F2751}"/>
              </a:ext>
            </a:extLst>
          </p:cNvPr>
          <p:cNvSpPr/>
          <p:nvPr/>
        </p:nvSpPr>
        <p:spPr>
          <a:xfrm>
            <a:off x="400767" y="6082478"/>
            <a:ext cx="360946" cy="360000"/>
          </a:xfrm>
          <a:prstGeom prst="corner">
            <a:avLst>
              <a:gd name="adj1" fmla="val 8654"/>
              <a:gd name="adj2" fmla="val 7692"/>
            </a:avLst>
          </a:prstGeom>
          <a:solidFill>
            <a:schemeClr val="tx2">
              <a:lumMod val="50000"/>
            </a:schemeClr>
          </a:solidFill>
          <a:ln w="9525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4A5DCF5A-3D5C-4614-B4BA-6758187F56E8}"/>
              </a:ext>
            </a:extLst>
          </p:cNvPr>
          <p:cNvSpPr txBox="1">
            <a:spLocks/>
          </p:cNvSpPr>
          <p:nvPr/>
        </p:nvSpPr>
        <p:spPr>
          <a:xfrm>
            <a:off x="666962" y="432708"/>
            <a:ext cx="8206694" cy="65314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 Demonstration</a:t>
            </a:r>
            <a:endParaRPr lang="ko-KR" altLang="en-US" sz="2800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9BC91F6-E407-4055-8AA5-F85C8F80A4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587" y="2194560"/>
            <a:ext cx="3587262" cy="21101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24847B6-52ED-4FFE-AA3C-FAC793929881}"/>
              </a:ext>
            </a:extLst>
          </p:cNvPr>
          <p:cNvSpPr txBox="1"/>
          <p:nvPr/>
        </p:nvSpPr>
        <p:spPr>
          <a:xfrm>
            <a:off x="1373092" y="4585138"/>
            <a:ext cx="23322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Access control</a:t>
            </a:r>
            <a:endParaRPr lang="ko-KR" altLang="en-US" sz="1600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L 도형 8">
            <a:extLst>
              <a:ext uri="{FF2B5EF4-FFF2-40B4-BE49-F238E27FC236}">
                <a16:creationId xmlns:a16="http://schemas.microsoft.com/office/drawing/2014/main" id="{0F201E95-8C69-483F-8A98-75018D15E9D1}"/>
              </a:ext>
            </a:extLst>
          </p:cNvPr>
          <p:cNvSpPr/>
          <p:nvPr/>
        </p:nvSpPr>
        <p:spPr>
          <a:xfrm rot="16200000">
            <a:off x="11429814" y="6082951"/>
            <a:ext cx="360946" cy="360000"/>
          </a:xfrm>
          <a:prstGeom prst="corner">
            <a:avLst>
              <a:gd name="adj1" fmla="val 8654"/>
              <a:gd name="adj2" fmla="val 7692"/>
            </a:avLst>
          </a:prstGeom>
          <a:solidFill>
            <a:schemeClr val="tx2">
              <a:lumMod val="50000"/>
            </a:schemeClr>
          </a:solidFill>
          <a:ln w="9525"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65BD5CCB-C4D0-41D7-A404-F71A4887B4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2114" y="1959491"/>
            <a:ext cx="6578173" cy="3048607"/>
          </a:xfrm>
          <a:prstGeom prst="rect">
            <a:avLst/>
          </a:prstGeom>
          <a:effectLst>
            <a:innerShdw blurRad="63500" dist="50800" dir="2700000">
              <a:prstClr val="black">
                <a:alpha val="50000"/>
              </a:prstClr>
            </a:innerShdw>
          </a:effectLst>
        </p:spPr>
      </p:pic>
    </p:spTree>
    <p:extLst>
      <p:ext uri="{BB962C8B-B14F-4D97-AF65-F5344CB8AC3E}">
        <p14:creationId xmlns:p14="http://schemas.microsoft.com/office/powerpoint/2010/main" val="12600765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1943</TotalTime>
  <Words>1244</Words>
  <Application>Microsoft Office PowerPoint</Application>
  <PresentationFormat>와이드스크린</PresentationFormat>
  <Paragraphs>138</Paragraphs>
  <Slides>15</Slides>
  <Notes>15</Notes>
  <HiddenSlides>0</HiddenSlides>
  <MMClips>1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19" baseType="lpstr">
      <vt:lpstr>Noto Sans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dc:creator>박상엽</dc:creator>
  <cp:lastModifiedBy>김청준</cp:lastModifiedBy>
  <cp:revision>111</cp:revision>
  <dcterms:created xsi:type="dcterms:W3CDTF">2021-07-13T14:36:18Z</dcterms:created>
  <dcterms:modified xsi:type="dcterms:W3CDTF">2021-08-20T01:18:10Z</dcterms:modified>
</cp:coreProperties>
</file>